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4"/>
  </p:sldMasterIdLst>
  <p:notesMasterIdLst>
    <p:notesMasterId r:id="rId13"/>
  </p:notesMasterIdLst>
  <p:sldIdLst>
    <p:sldId id="2397" r:id="rId5"/>
    <p:sldId id="2418" r:id="rId6"/>
    <p:sldId id="2424" r:id="rId7"/>
    <p:sldId id="2448" r:id="rId8"/>
    <p:sldId id="2429" r:id="rId9"/>
    <p:sldId id="2455" r:id="rId10"/>
    <p:sldId id="2457" r:id="rId11"/>
    <p:sldId id="2467" r:id="rId12"/>
  </p:sldIdLst>
  <p:sldSz cx="24377650" cy="1371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53" userDrawn="1">
          <p15:clr>
            <a:srgbClr val="A4A3A4"/>
          </p15:clr>
        </p15:guide>
        <p15:guide id="4" pos="14300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2143" userDrawn="1">
          <p15:clr>
            <a:srgbClr val="A4A3A4"/>
          </p15:clr>
        </p15:guide>
        <p15:guide id="11" pos="7655" userDrawn="1">
          <p15:clr>
            <a:srgbClr val="A4A3A4"/>
          </p15:clr>
        </p15:guide>
        <p15:guide id="12" orient="horz" pos="4411" userDrawn="1">
          <p15:clr>
            <a:srgbClr val="A4A3A4"/>
          </p15:clr>
        </p15:guide>
        <p15:guide id="13" pos="1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0"/>
    <a:srgbClr val="009EFF"/>
    <a:srgbClr val="00EFB0"/>
    <a:srgbClr val="000000"/>
    <a:srgbClr val="FFFFFF"/>
    <a:srgbClr val="019EFF"/>
    <a:srgbClr val="007758"/>
    <a:srgbClr val="7F7F7F"/>
    <a:srgbClr val="F53A45"/>
    <a:srgbClr val="535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69366" autoAdjust="0"/>
  </p:normalViewPr>
  <p:slideViewPr>
    <p:cSldViewPr snapToGrid="0" snapToObjects="1">
      <p:cViewPr>
        <p:scale>
          <a:sx n="50" d="100"/>
          <a:sy n="50" d="100"/>
        </p:scale>
        <p:origin x="-312" y="-1888"/>
      </p:cViewPr>
      <p:guideLst>
        <p:guide orient="horz" pos="8153"/>
        <p:guide pos="14300"/>
        <p:guide pos="1078"/>
        <p:guide orient="horz" pos="2143"/>
        <p:guide pos="7655"/>
        <p:guide orient="horz" pos="4411"/>
        <p:guide pos="12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4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2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86F8-DCF0-4A42-9CD0-32AD6F17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11061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F17C-FF8B-7747-A68A-CA0EF4334507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9675849-F8BB-4D0E-B6C7-962C7AD05B86}"/>
              </a:ext>
            </a:extLst>
          </p:cNvPr>
          <p:cNvCxnSpPr>
            <a:cxnSpLocks/>
            <a:endCxn id="13" idx="2"/>
          </p:cNvCxnSpPr>
          <p:nvPr userDrawn="1"/>
        </p:nvCxnSpPr>
        <p:spPr>
          <a:xfrm>
            <a:off x="16387763" y="290204"/>
            <a:ext cx="5355236" cy="7519833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A2143D4-A61D-44FE-B405-F4C9AE9C5D8C}"/>
              </a:ext>
            </a:extLst>
          </p:cNvPr>
          <p:cNvCxnSpPr>
            <a:cxnSpLocks/>
          </p:cNvCxnSpPr>
          <p:nvPr userDrawn="1"/>
        </p:nvCxnSpPr>
        <p:spPr>
          <a:xfrm flipH="1">
            <a:off x="19062662" y="-109846"/>
            <a:ext cx="1876425" cy="417830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2FFB81E-3313-4E7F-A64D-D89E73AFD46D}"/>
              </a:ext>
            </a:extLst>
          </p:cNvPr>
          <p:cNvCxnSpPr>
            <a:cxnSpLocks/>
          </p:cNvCxnSpPr>
          <p:nvPr userDrawn="1"/>
        </p:nvCxnSpPr>
        <p:spPr>
          <a:xfrm flipH="1">
            <a:off x="21742999" y="1939617"/>
            <a:ext cx="2674899" cy="5870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6366FA2-0E09-4C35-9096-386E993491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9062662" y="3317002"/>
            <a:ext cx="7396943" cy="733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7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34" Type="http://schemas.microsoft.com/office/2007/relationships/hdphoto" Target="../media/hdphoto15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openxmlformats.org/officeDocument/2006/relationships/image" Target="../media/image29.png"/><Relationship Id="rId33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26.png"/><Relationship Id="rId31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30.png"/><Relationship Id="rId30" Type="http://schemas.microsoft.com/office/2007/relationships/hdphoto" Target="../media/hdphoto13.wdp"/><Relationship Id="rId8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9ADE28-AC16-4578-9DC8-AE518F0C1BD4}"/>
              </a:ext>
            </a:extLst>
          </p:cNvPr>
          <p:cNvSpPr txBox="1">
            <a:spLocks/>
          </p:cNvSpPr>
          <p:nvPr/>
        </p:nvSpPr>
        <p:spPr>
          <a:xfrm>
            <a:off x="18011061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E3F17C-FF8B-7747-A68A-CA0EF433450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9" name="Isosceles Triangle 31">
            <a:extLst>
              <a:ext uri="{FF2B5EF4-FFF2-40B4-BE49-F238E27FC236}">
                <a16:creationId xmlns:a16="http://schemas.microsoft.com/office/drawing/2014/main" id="{04F7F78A-22A1-4CA6-8106-2D9C8EA952B4}"/>
              </a:ext>
            </a:extLst>
          </p:cNvPr>
          <p:cNvSpPr/>
          <p:nvPr/>
        </p:nvSpPr>
        <p:spPr>
          <a:xfrm rot="10485074" flipH="1">
            <a:off x="21913651" y="7594694"/>
            <a:ext cx="4527437" cy="3938431"/>
          </a:xfrm>
          <a:prstGeom prst="triangle">
            <a:avLst>
              <a:gd name="adj" fmla="val 51755"/>
            </a:avLst>
          </a:prstGeom>
          <a:solidFill>
            <a:srgbClr val="009E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E25479A-6209-4A40-AE38-3AD4F031DA68}"/>
              </a:ext>
            </a:extLst>
          </p:cNvPr>
          <p:cNvCxnSpPr>
            <a:cxnSpLocks/>
          </p:cNvCxnSpPr>
          <p:nvPr/>
        </p:nvCxnSpPr>
        <p:spPr>
          <a:xfrm>
            <a:off x="16387763" y="290204"/>
            <a:ext cx="5355236" cy="7519833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EAA0210-A1CA-4E11-9B78-C5CBCDA94B16}"/>
              </a:ext>
            </a:extLst>
          </p:cNvPr>
          <p:cNvCxnSpPr>
            <a:cxnSpLocks/>
          </p:cNvCxnSpPr>
          <p:nvPr/>
        </p:nvCxnSpPr>
        <p:spPr>
          <a:xfrm flipH="1">
            <a:off x="19062662" y="-109846"/>
            <a:ext cx="1876425" cy="417830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19F409B-CA90-4A03-9C84-3BD84D6F5F1E}"/>
              </a:ext>
            </a:extLst>
          </p:cNvPr>
          <p:cNvCxnSpPr>
            <a:cxnSpLocks/>
          </p:cNvCxnSpPr>
          <p:nvPr/>
        </p:nvCxnSpPr>
        <p:spPr>
          <a:xfrm flipH="1">
            <a:off x="21742999" y="1939617"/>
            <a:ext cx="2674899" cy="5870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26C0F62-84CD-46FF-A877-A0735EF0E54C}"/>
              </a:ext>
            </a:extLst>
          </p:cNvPr>
          <p:cNvCxnSpPr>
            <a:cxnSpLocks/>
          </p:cNvCxnSpPr>
          <p:nvPr/>
        </p:nvCxnSpPr>
        <p:spPr>
          <a:xfrm flipV="1">
            <a:off x="19062662" y="3317002"/>
            <a:ext cx="7396943" cy="733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E82BF0-CED3-4155-8261-B8D11053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41" y="-1016615"/>
            <a:ext cx="29728265" cy="198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E5770D2-E913-4BA3-8674-B1B38E701DBA}"/>
              </a:ext>
            </a:extLst>
          </p:cNvPr>
          <p:cNvCxnSpPr>
            <a:cxnSpLocks/>
          </p:cNvCxnSpPr>
          <p:nvPr/>
        </p:nvCxnSpPr>
        <p:spPr>
          <a:xfrm>
            <a:off x="4169015" y="18409529"/>
            <a:ext cx="351424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5D09B2-1587-429D-B69A-D6A61697F868}"/>
              </a:ext>
            </a:extLst>
          </p:cNvPr>
          <p:cNvCxnSpPr>
            <a:cxnSpLocks/>
          </p:cNvCxnSpPr>
          <p:nvPr/>
        </p:nvCxnSpPr>
        <p:spPr>
          <a:xfrm>
            <a:off x="8513633" y="18409529"/>
            <a:ext cx="25217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8A5950A4-575D-4EE2-B079-55B91CAEE8DB}"/>
              </a:ext>
            </a:extLst>
          </p:cNvPr>
          <p:cNvSpPr/>
          <p:nvPr/>
        </p:nvSpPr>
        <p:spPr>
          <a:xfrm>
            <a:off x="18592800" y="-6167"/>
            <a:ext cx="11049000" cy="12487937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6761D57A-F0A9-42F3-A813-A7714401BF5B}"/>
              </a:ext>
            </a:extLst>
          </p:cNvPr>
          <p:cNvSpPr/>
          <p:nvPr/>
        </p:nvSpPr>
        <p:spPr>
          <a:xfrm>
            <a:off x="26384440" y="10793049"/>
            <a:ext cx="4882981" cy="5518902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3">
            <a:extLst>
              <a:ext uri="{FF2B5EF4-FFF2-40B4-BE49-F238E27FC236}">
                <a16:creationId xmlns:a16="http://schemas.microsoft.com/office/drawing/2014/main" id="{0AC417CF-9389-4150-A905-0EB5A15D764D}"/>
              </a:ext>
            </a:extLst>
          </p:cNvPr>
          <p:cNvSpPr/>
          <p:nvPr/>
        </p:nvSpPr>
        <p:spPr>
          <a:xfrm>
            <a:off x="12681671" y="9216311"/>
            <a:ext cx="6234980" cy="7046975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C06C61F7-C58A-424D-836F-43A4443727A8}"/>
              </a:ext>
            </a:extLst>
          </p:cNvPr>
          <p:cNvSpPr/>
          <p:nvPr/>
        </p:nvSpPr>
        <p:spPr>
          <a:xfrm>
            <a:off x="14746437" y="-9587"/>
            <a:ext cx="6234980" cy="7046975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0176068A-CAF5-44F1-A72B-866670F2BB85}"/>
              </a:ext>
            </a:extLst>
          </p:cNvPr>
          <p:cNvSpPr/>
          <p:nvPr/>
        </p:nvSpPr>
        <p:spPr>
          <a:xfrm>
            <a:off x="21016172" y="-10289658"/>
            <a:ext cx="3204481" cy="13493054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>
            <a:extLst>
              <a:ext uri="{FF2B5EF4-FFF2-40B4-BE49-F238E27FC236}">
                <a16:creationId xmlns:a16="http://schemas.microsoft.com/office/drawing/2014/main" id="{07115295-51A0-4539-BDDE-514A4638B4DC}"/>
              </a:ext>
            </a:extLst>
          </p:cNvPr>
          <p:cNvSpPr/>
          <p:nvPr/>
        </p:nvSpPr>
        <p:spPr>
          <a:xfrm>
            <a:off x="-8647268" y="-1016615"/>
            <a:ext cx="25389209" cy="28695705"/>
          </a:xfrm>
          <a:prstGeom prst="parallelogram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31F8B0-5DFF-4EAF-8079-6598EE38B0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13" y="-2896420"/>
            <a:ext cx="13416903" cy="9484252"/>
          </a:xfrm>
          <a:prstGeom prst="rect">
            <a:avLst/>
          </a:prstGeom>
        </p:spPr>
      </p:pic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id="{28FA232F-9675-4806-8E30-ED7C3DBB1729}"/>
              </a:ext>
            </a:extLst>
          </p:cNvPr>
          <p:cNvSpPr/>
          <p:nvPr/>
        </p:nvSpPr>
        <p:spPr>
          <a:xfrm>
            <a:off x="17811691" y="4016723"/>
            <a:ext cx="3204481" cy="13493054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DBB18FDF-5F86-469B-928C-B3DEA11B1D9E}"/>
              </a:ext>
            </a:extLst>
          </p:cNvPr>
          <p:cNvSpPr txBox="1">
            <a:spLocks/>
          </p:cNvSpPr>
          <p:nvPr/>
        </p:nvSpPr>
        <p:spPr>
          <a:xfrm>
            <a:off x="1738240" y="3153620"/>
            <a:ext cx="15570893" cy="529792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66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Комплексный подход при внедрении технологий информационного моделирования на базе отечественной </a:t>
            </a:r>
            <a:endParaRPr lang="en-US" sz="66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66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платформы.</a:t>
            </a:r>
            <a:endParaRPr lang="en-US" sz="66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07F3EB-5C7F-45C7-9D69-16A240BDF272}"/>
              </a:ext>
            </a:extLst>
          </p:cNvPr>
          <p:cNvSpPr/>
          <p:nvPr/>
        </p:nvSpPr>
        <p:spPr>
          <a:xfrm>
            <a:off x="1906588" y="9306430"/>
            <a:ext cx="122269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Саматов</a:t>
            </a:r>
            <a:r>
              <a:rPr lang="ru-RU" sz="36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Рустам Анатольевич</a:t>
            </a:r>
            <a:r>
              <a:rPr lang="ru-RU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</a:p>
          <a:p>
            <a:r>
              <a:rPr lang="ru-RU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Генеральный директор ООО "РУС БИМ", </a:t>
            </a:r>
          </a:p>
          <a:p>
            <a:r>
              <a:rPr lang="ru-RU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Директор по развитию </a:t>
            </a:r>
            <a:r>
              <a:rPr lang="ru-RU" sz="360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Университета технологий </a:t>
            </a:r>
            <a:r>
              <a:rPr lang="ru-RU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информационного моделирования (</a:t>
            </a:r>
            <a:r>
              <a:rPr lang="en-US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BIM</a:t>
            </a:r>
            <a:r>
              <a:rPr lang="ru-RU" sz="3600" dirty="0" err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eister</a:t>
            </a:r>
            <a:r>
              <a:rPr lang="ru-RU" sz="36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  <a:endParaRPr lang="en-US" sz="3600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3600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Томск, июнь 2021.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31">
            <a:extLst>
              <a:ext uri="{FF2B5EF4-FFF2-40B4-BE49-F238E27FC236}">
                <a16:creationId xmlns:a16="http://schemas.microsoft.com/office/drawing/2014/main" id="{DDE3EAE3-63CD-4594-B20F-BD96F59172E0}"/>
              </a:ext>
            </a:extLst>
          </p:cNvPr>
          <p:cNvSpPr/>
          <p:nvPr/>
        </p:nvSpPr>
        <p:spPr>
          <a:xfrm rot="10485074" flipH="1">
            <a:off x="21913651" y="7594694"/>
            <a:ext cx="4527437" cy="3938431"/>
          </a:xfrm>
          <a:prstGeom prst="triangle">
            <a:avLst>
              <a:gd name="adj" fmla="val 51755"/>
            </a:avLst>
          </a:prstGeom>
          <a:solidFill>
            <a:srgbClr val="009EFF">
              <a:alpha val="14902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9939240-1A86-45EE-B35B-5CE4138E43D8}"/>
              </a:ext>
            </a:extLst>
          </p:cNvPr>
          <p:cNvCxnSpPr>
            <a:cxnSpLocks/>
          </p:cNvCxnSpPr>
          <p:nvPr/>
        </p:nvCxnSpPr>
        <p:spPr>
          <a:xfrm>
            <a:off x="16387763" y="290204"/>
            <a:ext cx="5355236" cy="7519833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07125C7-59DF-4FC8-A702-B957123C71F0}"/>
              </a:ext>
            </a:extLst>
          </p:cNvPr>
          <p:cNvCxnSpPr>
            <a:cxnSpLocks/>
          </p:cNvCxnSpPr>
          <p:nvPr/>
        </p:nvCxnSpPr>
        <p:spPr>
          <a:xfrm flipH="1">
            <a:off x="19062662" y="-109846"/>
            <a:ext cx="1876425" cy="417830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66206CC-40A1-4AA7-92F1-EDDC41073870}"/>
              </a:ext>
            </a:extLst>
          </p:cNvPr>
          <p:cNvCxnSpPr>
            <a:cxnSpLocks/>
          </p:cNvCxnSpPr>
          <p:nvPr/>
        </p:nvCxnSpPr>
        <p:spPr>
          <a:xfrm flipH="1">
            <a:off x="21742999" y="1939617"/>
            <a:ext cx="2674899" cy="5870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77F1CFD-AD65-417B-AF45-EC07CF665962}"/>
              </a:ext>
            </a:extLst>
          </p:cNvPr>
          <p:cNvCxnSpPr>
            <a:cxnSpLocks/>
          </p:cNvCxnSpPr>
          <p:nvPr/>
        </p:nvCxnSpPr>
        <p:spPr>
          <a:xfrm flipV="1">
            <a:off x="19062662" y="3317002"/>
            <a:ext cx="7396943" cy="733420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>
            <a:extLst>
              <a:ext uri="{FF2B5EF4-FFF2-40B4-BE49-F238E27FC236}">
                <a16:creationId xmlns:a16="http://schemas.microsoft.com/office/drawing/2014/main" id="{C21F8534-D8B2-4212-A879-4338C0FD8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24891" r="867" b="29179"/>
          <a:stretch/>
        </p:blipFill>
        <p:spPr bwMode="auto">
          <a:xfrm>
            <a:off x="1711325" y="-1"/>
            <a:ext cx="22666325" cy="70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667215" y="9046155"/>
            <a:ext cx="9115193" cy="3077766"/>
          </a:xfrm>
          <a:prstGeom prst="rect">
            <a:avLst/>
          </a:prstGeom>
          <a:noFill/>
        </p:spPr>
        <p:txBody>
          <a:bodyPr wrap="square" tIns="0" rIns="0" bIns="0" rtlCol="0" anchor="ctr" anchorCtr="0">
            <a:spAutoFit/>
          </a:bodyPr>
          <a:lstStyle/>
          <a:p>
            <a:r>
              <a:rPr lang="ru-RU" sz="4000" b="1" spc="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Единое решение для управления информационными моделями объектов строительства и автоматизации прикладных задач на всех этапах жизненного цикла</a:t>
            </a:r>
            <a:endParaRPr lang="en-US" sz="4000" b="1" spc="2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2188825" y="7928132"/>
            <a:ext cx="11295385" cy="452848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Платформа </a:t>
            </a:r>
            <a:r>
              <a:rPr lang="en-US" sz="4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BIMeister</a:t>
            </a:r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развивается более </a:t>
            </a:r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лет</a:t>
            </a:r>
          </a:p>
          <a:p>
            <a:pPr marL="285750" indent="-28575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Разработан и запатентован уникальный компонент </a:t>
            </a:r>
            <a:r>
              <a:rPr lang="en-US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3D </a:t>
            </a: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визуализации</a:t>
            </a:r>
          </a:p>
          <a:p>
            <a:pPr marL="285750" indent="-285750" algn="l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</a:pPr>
            <a:r>
              <a:rPr lang="en-US" sz="4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BIMeister</a:t>
            </a: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входит в единый реестр отечественного ПО при Минкомсвязи России</a:t>
            </a:r>
            <a:endParaRPr lang="en-US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216" y="7928132"/>
            <a:ext cx="7590539" cy="9556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ts val="7060"/>
              </a:lnSpc>
            </a:pPr>
            <a:r>
              <a:rPr lang="ru-RU" sz="5400" b="1" spc="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Платформа </a:t>
            </a:r>
            <a:r>
              <a:rPr lang="en-US" sz="5400" b="1" spc="2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BIMeister</a:t>
            </a:r>
            <a:r>
              <a:rPr lang="en-US" sz="5400" b="1" spc="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 </a:t>
            </a:r>
            <a:endParaRPr lang="en-US" sz="5400" b="1" spc="200" dirty="0">
              <a:solidFill>
                <a:schemeClr val="tx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3D44215-39CC-4437-889B-77B57C117E54}"/>
              </a:ext>
            </a:extLst>
          </p:cNvPr>
          <p:cNvCxnSpPr>
            <a:cxnSpLocks/>
          </p:cNvCxnSpPr>
          <p:nvPr/>
        </p:nvCxnSpPr>
        <p:spPr>
          <a:xfrm>
            <a:off x="2794958" y="8939138"/>
            <a:ext cx="3514246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D8E9AC5B-3296-48F6-ADC8-E658C7CD59C2}"/>
              </a:ext>
            </a:extLst>
          </p:cNvPr>
          <p:cNvSpPr/>
          <p:nvPr/>
        </p:nvSpPr>
        <p:spPr>
          <a:xfrm>
            <a:off x="-2225777" y="1"/>
            <a:ext cx="4454012" cy="13716000"/>
          </a:xfrm>
          <a:prstGeom prst="parallelogram">
            <a:avLst>
              <a:gd name="adj" fmla="val 20723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49AF1555-C78D-47F8-AAFF-5A4088A96DFC}"/>
              </a:ext>
            </a:extLst>
          </p:cNvPr>
          <p:cNvSpPr/>
          <p:nvPr/>
        </p:nvSpPr>
        <p:spPr>
          <a:xfrm>
            <a:off x="23125231" y="11884260"/>
            <a:ext cx="2246463" cy="1831739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5CB46722-88D7-4DFD-98BA-7F43AC364D89}"/>
              </a:ext>
            </a:extLst>
          </p:cNvPr>
          <p:cNvSpPr/>
          <p:nvPr/>
        </p:nvSpPr>
        <p:spPr>
          <a:xfrm>
            <a:off x="22929134" y="12640235"/>
            <a:ext cx="1319329" cy="1075765"/>
          </a:xfrm>
          <a:prstGeom prst="parallelogram">
            <a:avLst/>
          </a:prstGeom>
          <a:solidFill>
            <a:srgbClr val="00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46A83-A193-490A-9150-4A6631A4E088}"/>
              </a:ext>
            </a:extLst>
          </p:cNvPr>
          <p:cNvSpPr txBox="1"/>
          <p:nvPr/>
        </p:nvSpPr>
        <p:spPr>
          <a:xfrm>
            <a:off x="23144482" y="12942888"/>
            <a:ext cx="888631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1" i="0" smtClean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pPr algn="ctr"/>
              <a:t>2</a:t>
            </a:fld>
            <a:r>
              <a:rPr lang="id-ID" sz="2200" b="1" i="0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9C2CE7-B4B0-4091-83AA-CE2356A96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635" y="-2044945"/>
            <a:ext cx="9639300" cy="68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2">
            <a:extLst>
              <a:ext uri="{FF2B5EF4-FFF2-40B4-BE49-F238E27FC236}">
                <a16:creationId xmlns:a16="http://schemas.microsoft.com/office/drawing/2014/main" id="{DA93106F-1DB2-4E43-A388-72D4D9283174}"/>
              </a:ext>
            </a:extLst>
          </p:cNvPr>
          <p:cNvSpPr txBox="1">
            <a:spLocks/>
          </p:cNvSpPr>
          <p:nvPr/>
        </p:nvSpPr>
        <p:spPr>
          <a:xfrm>
            <a:off x="3099970" y="3810114"/>
            <a:ext cx="6173396" cy="1327610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 err="1"/>
              <a:t>BIMeister</a:t>
            </a:r>
            <a:r>
              <a:rPr lang="en-US" sz="3600" dirty="0"/>
              <a:t> </a:t>
            </a:r>
            <a:r>
              <a:rPr lang="ru-RU" sz="3600" dirty="0"/>
              <a:t>Управление проектированием</a:t>
            </a:r>
            <a:endParaRPr lang="en-US" sz="3600" dirty="0"/>
          </a:p>
        </p:txBody>
      </p:sp>
      <p:sp>
        <p:nvSpPr>
          <p:cNvPr id="2" name="Параллелограмм 1">
            <a:extLst>
              <a:ext uri="{FF2B5EF4-FFF2-40B4-BE49-F238E27FC236}">
                <a16:creationId xmlns:a16="http://schemas.microsoft.com/office/drawing/2014/main" id="{07584144-57F7-4350-8727-4A4B31870573}"/>
              </a:ext>
            </a:extLst>
          </p:cNvPr>
          <p:cNvSpPr/>
          <p:nvPr/>
        </p:nvSpPr>
        <p:spPr>
          <a:xfrm>
            <a:off x="23125231" y="11884260"/>
            <a:ext cx="2246463" cy="1831739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16DE413D-DBCA-42E8-96E0-1A8E903F6C6D}"/>
              </a:ext>
            </a:extLst>
          </p:cNvPr>
          <p:cNvSpPr/>
          <p:nvPr/>
        </p:nvSpPr>
        <p:spPr>
          <a:xfrm>
            <a:off x="22929134" y="12640235"/>
            <a:ext cx="1319329" cy="1075765"/>
          </a:xfrm>
          <a:prstGeom prst="parallelogram">
            <a:avLst/>
          </a:prstGeom>
          <a:solidFill>
            <a:srgbClr val="00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9DD9F-3C15-466E-9A81-94030ECF9D55}"/>
              </a:ext>
            </a:extLst>
          </p:cNvPr>
          <p:cNvSpPr txBox="1"/>
          <p:nvPr/>
        </p:nvSpPr>
        <p:spPr>
          <a:xfrm>
            <a:off x="23144482" y="12942888"/>
            <a:ext cx="888631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1" i="0" smtClean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pPr algn="ctr"/>
              <a:t>3</a:t>
            </a:fld>
            <a:r>
              <a:rPr lang="id-ID" sz="2200" b="1" i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33AC7623-C8D8-4046-9F97-E38F4D00F31A}"/>
              </a:ext>
            </a:extLst>
          </p:cNvPr>
          <p:cNvSpPr/>
          <p:nvPr/>
        </p:nvSpPr>
        <p:spPr>
          <a:xfrm>
            <a:off x="8580189" y="3447361"/>
            <a:ext cx="2318087" cy="1890141"/>
          </a:xfrm>
          <a:prstGeom prst="parallelogram">
            <a:avLst/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76433114-786F-475A-B1E2-71D747935FA2}"/>
              </a:ext>
            </a:extLst>
          </p:cNvPr>
          <p:cNvSpPr/>
          <p:nvPr/>
        </p:nvSpPr>
        <p:spPr>
          <a:xfrm>
            <a:off x="-15135659" y="4302318"/>
            <a:ext cx="6126163" cy="4921250"/>
          </a:xfrm>
          <a:prstGeom prst="parallelogram">
            <a:avLst>
              <a:gd name="adj" fmla="val 78423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8F59E-23D8-4528-A4CC-0C6ACD9C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3884" y="3727776"/>
            <a:ext cx="1247401" cy="1247401"/>
          </a:xfrm>
          <a:prstGeom prst="rect">
            <a:avLst/>
          </a:prstGeom>
        </p:spPr>
      </p:pic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AA2275CC-6817-422E-9574-B9ACF2D22277}"/>
              </a:ext>
            </a:extLst>
          </p:cNvPr>
          <p:cNvSpPr/>
          <p:nvPr/>
        </p:nvSpPr>
        <p:spPr>
          <a:xfrm>
            <a:off x="16994358" y="3447361"/>
            <a:ext cx="2346621" cy="1913407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049206DF-828A-4D6B-96CA-EBC0748F8F3F}"/>
              </a:ext>
            </a:extLst>
          </p:cNvPr>
          <p:cNvSpPr/>
          <p:nvPr/>
        </p:nvSpPr>
        <p:spPr>
          <a:xfrm>
            <a:off x="880436" y="3447361"/>
            <a:ext cx="2346621" cy="1913407"/>
          </a:xfrm>
          <a:prstGeom prst="parallelogram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6FC912-AA05-4777-A88E-7B576E31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4103" y="3727776"/>
            <a:ext cx="1234602" cy="12346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44B49-D498-403C-9D79-32B71C5D9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72605" y="3727776"/>
            <a:ext cx="1204499" cy="1204499"/>
          </a:xfrm>
          <a:prstGeom prst="rect">
            <a:avLst/>
          </a:prstGeom>
        </p:spPr>
      </p:pic>
      <p:sp>
        <p:nvSpPr>
          <p:cNvPr id="38" name="Shape 2567">
            <a:extLst>
              <a:ext uri="{FF2B5EF4-FFF2-40B4-BE49-F238E27FC236}">
                <a16:creationId xmlns:a16="http://schemas.microsoft.com/office/drawing/2014/main" id="{0097FA44-EF9D-46C5-B85E-4A131F0A43C0}"/>
              </a:ext>
            </a:extLst>
          </p:cNvPr>
          <p:cNvSpPr/>
          <p:nvPr/>
        </p:nvSpPr>
        <p:spPr>
          <a:xfrm>
            <a:off x="10968228" y="-3380334"/>
            <a:ext cx="581177" cy="58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04">
            <a:extLst>
              <a:ext uri="{FF2B5EF4-FFF2-40B4-BE49-F238E27FC236}">
                <a16:creationId xmlns:a16="http://schemas.microsoft.com/office/drawing/2014/main" id="{1F06A84F-FA7D-44FE-BDDE-496883DF0314}"/>
              </a:ext>
            </a:extLst>
          </p:cNvPr>
          <p:cNvSpPr/>
          <p:nvPr/>
        </p:nvSpPr>
        <p:spPr>
          <a:xfrm>
            <a:off x="10961931" y="-2072799"/>
            <a:ext cx="581177" cy="475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17">
            <a:extLst>
              <a:ext uri="{FF2B5EF4-FFF2-40B4-BE49-F238E27FC236}">
                <a16:creationId xmlns:a16="http://schemas.microsoft.com/office/drawing/2014/main" id="{D619C1C3-CACB-43EF-B6B3-B05D1C0CE48A}"/>
              </a:ext>
            </a:extLst>
          </p:cNvPr>
          <p:cNvSpPr/>
          <p:nvPr/>
        </p:nvSpPr>
        <p:spPr>
          <a:xfrm>
            <a:off x="2555588" y="-3380333"/>
            <a:ext cx="710271" cy="581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51">
            <a:extLst>
              <a:ext uri="{FF2B5EF4-FFF2-40B4-BE49-F238E27FC236}">
                <a16:creationId xmlns:a16="http://schemas.microsoft.com/office/drawing/2014/main" id="{106E7886-2DFE-4B2A-BDAF-AC9D428148D8}"/>
              </a:ext>
            </a:extLst>
          </p:cNvPr>
          <p:cNvSpPr/>
          <p:nvPr/>
        </p:nvSpPr>
        <p:spPr>
          <a:xfrm>
            <a:off x="2555588" y="-2061950"/>
            <a:ext cx="581195" cy="58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33">
            <a:extLst>
              <a:ext uri="{FF2B5EF4-FFF2-40B4-BE49-F238E27FC236}">
                <a16:creationId xmlns:a16="http://schemas.microsoft.com/office/drawing/2014/main" id="{F5C606E1-CA96-49F0-B597-282A6AB33438}"/>
              </a:ext>
            </a:extLst>
          </p:cNvPr>
          <p:cNvSpPr/>
          <p:nvPr/>
        </p:nvSpPr>
        <p:spPr>
          <a:xfrm>
            <a:off x="19351761" y="-2243837"/>
            <a:ext cx="581177" cy="71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26">
            <a:extLst>
              <a:ext uri="{FF2B5EF4-FFF2-40B4-BE49-F238E27FC236}">
                <a16:creationId xmlns:a16="http://schemas.microsoft.com/office/drawing/2014/main" id="{830A2CE7-30FE-42DB-930D-2F5468ABDA21}"/>
              </a:ext>
            </a:extLst>
          </p:cNvPr>
          <p:cNvSpPr/>
          <p:nvPr/>
        </p:nvSpPr>
        <p:spPr>
          <a:xfrm>
            <a:off x="19351762" y="-3462238"/>
            <a:ext cx="581177" cy="581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/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</a:endParaRPr>
          </a:p>
        </p:txBody>
      </p:sp>
      <p:sp>
        <p:nvSpPr>
          <p:cNvPr id="45" name="Стрелка: влево-вправо 44">
            <a:extLst>
              <a:ext uri="{FF2B5EF4-FFF2-40B4-BE49-F238E27FC236}">
                <a16:creationId xmlns:a16="http://schemas.microsoft.com/office/drawing/2014/main" id="{7160F905-C4D6-430D-93E8-FF68DE76D487}"/>
              </a:ext>
            </a:extLst>
          </p:cNvPr>
          <p:cNvSpPr/>
          <p:nvPr/>
        </p:nvSpPr>
        <p:spPr>
          <a:xfrm>
            <a:off x="26035306" y="2479219"/>
            <a:ext cx="3638512" cy="858933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04FFCCF-1539-44FF-827E-980E8583A6A3}"/>
              </a:ext>
            </a:extLst>
          </p:cNvPr>
          <p:cNvSpPr txBox="1">
            <a:spLocks/>
          </p:cNvSpPr>
          <p:nvPr/>
        </p:nvSpPr>
        <p:spPr>
          <a:xfrm>
            <a:off x="19228757" y="3810114"/>
            <a:ext cx="6279467" cy="1327610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algn="r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3600" err="1"/>
              <a:t>BIMeister</a:t>
            </a:r>
            <a:r>
              <a:rPr lang="en-US" sz="3600"/>
              <a:t> </a:t>
            </a:r>
            <a:r>
              <a:rPr lang="ru-RU" sz="3600"/>
              <a:t>Управление эксплуатацией</a:t>
            </a:r>
            <a:endParaRPr lang="en-US" sz="360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B4BFB1B-70CA-49FD-8D4A-BE1676227950}"/>
              </a:ext>
            </a:extLst>
          </p:cNvPr>
          <p:cNvSpPr txBox="1">
            <a:spLocks/>
          </p:cNvSpPr>
          <p:nvPr/>
        </p:nvSpPr>
        <p:spPr>
          <a:xfrm>
            <a:off x="10808732" y="3810114"/>
            <a:ext cx="6514719" cy="1327610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600" b="1" dirty="0" err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BIMeister</a:t>
            </a:r>
            <a:r>
              <a:rPr lang="en-US" sz="36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 </a:t>
            </a:r>
            <a:r>
              <a:rPr lang="ru-RU" sz="36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Управление строительством</a:t>
            </a:r>
            <a:endParaRPr lang="en-US" sz="36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FDB8F1-D570-4582-B6C7-38C4FDB26DAD}"/>
              </a:ext>
            </a:extLst>
          </p:cNvPr>
          <p:cNvSpPr txBox="1"/>
          <p:nvPr/>
        </p:nvSpPr>
        <p:spPr>
          <a:xfrm>
            <a:off x="9931909" y="5598861"/>
            <a:ext cx="5831551" cy="1772218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ts val="2650"/>
              </a:lnSpc>
              <a:spcBef>
                <a:spcPct val="20000"/>
              </a:spcBef>
              <a:buFont typeface="Arial"/>
              <a:buNone/>
              <a:defRPr sz="320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Строительный контроль и авторский надзор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Технический документооборот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0F8BB4-78F0-4E5F-A84A-026A3CF610F5}"/>
              </a:ext>
            </a:extLst>
          </p:cNvPr>
          <p:cNvSpPr txBox="1"/>
          <p:nvPr/>
        </p:nvSpPr>
        <p:spPr>
          <a:xfrm>
            <a:off x="16994357" y="5618653"/>
            <a:ext cx="5274346" cy="1772218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ts val="2650"/>
              </a:lnSpc>
              <a:spcBef>
                <a:spcPct val="20000"/>
              </a:spcBef>
              <a:buFont typeface="Arial"/>
              <a:buNone/>
              <a:defRPr sz="320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Техническое обслуживание и ремонт</a:t>
            </a:r>
            <a:endParaRPr lang="en-US" sz="3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Учет и классификация отказов и неисправностей</a:t>
            </a:r>
            <a:endParaRPr lang="en-US" sz="3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CA26A9-0DD0-4F5E-8187-9B36C6BBB83D}"/>
              </a:ext>
            </a:extLst>
          </p:cNvPr>
          <p:cNvSpPr txBox="1"/>
          <p:nvPr/>
        </p:nvSpPr>
        <p:spPr>
          <a:xfrm>
            <a:off x="880435" y="5618653"/>
            <a:ext cx="7130503" cy="1772218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ts val="2650"/>
              </a:lnSpc>
              <a:spcBef>
                <a:spcPct val="20000"/>
              </a:spcBef>
              <a:buFont typeface="Arial"/>
              <a:buNone/>
              <a:defRPr sz="320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Система управления инженерными данными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000" dirty="0"/>
              <a:t>Формирование и проверка качества проектной информационной модели</a:t>
            </a:r>
          </a:p>
        </p:txBody>
      </p:sp>
      <p:sp>
        <p:nvSpPr>
          <p:cNvPr id="58" name="Параллелограмм 57">
            <a:extLst>
              <a:ext uri="{FF2B5EF4-FFF2-40B4-BE49-F238E27FC236}">
                <a16:creationId xmlns:a16="http://schemas.microsoft.com/office/drawing/2014/main" id="{E3AD3A97-7521-4127-8D0F-D86B4EED4F69}"/>
              </a:ext>
            </a:extLst>
          </p:cNvPr>
          <p:cNvSpPr/>
          <p:nvPr/>
        </p:nvSpPr>
        <p:spPr>
          <a:xfrm>
            <a:off x="1452667" y="8135070"/>
            <a:ext cx="21307502" cy="1831739"/>
          </a:xfrm>
          <a:prstGeom prst="parallelogram">
            <a:avLst>
              <a:gd name="adj" fmla="val 25632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араллелограмм 58">
            <a:extLst>
              <a:ext uri="{FF2B5EF4-FFF2-40B4-BE49-F238E27FC236}">
                <a16:creationId xmlns:a16="http://schemas.microsoft.com/office/drawing/2014/main" id="{4ADB3CF3-413D-423D-BA72-8F6232C9256F}"/>
              </a:ext>
            </a:extLst>
          </p:cNvPr>
          <p:cNvSpPr/>
          <p:nvPr/>
        </p:nvSpPr>
        <p:spPr>
          <a:xfrm>
            <a:off x="940070" y="7871801"/>
            <a:ext cx="6045062" cy="2419924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B9EE9FE-0D67-4610-AC2B-75FD72818D60}"/>
              </a:ext>
            </a:extLst>
          </p:cNvPr>
          <p:cNvSpPr txBox="1">
            <a:spLocks/>
          </p:cNvSpPr>
          <p:nvPr/>
        </p:nvSpPr>
        <p:spPr>
          <a:xfrm>
            <a:off x="1552555" y="8129050"/>
            <a:ext cx="5865118" cy="1050611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5400" b="1" dirty="0"/>
              <a:t>Платформа </a:t>
            </a:r>
            <a:endParaRPr lang="en-US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FA15338-C0D3-4DBD-B3E1-2C4EFA2132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0" b="37914"/>
          <a:stretch/>
        </p:blipFill>
        <p:spPr>
          <a:xfrm>
            <a:off x="787175" y="8906672"/>
            <a:ext cx="5865119" cy="925664"/>
          </a:xfrm>
          <a:prstGeom prst="rect">
            <a:avLst/>
          </a:prstGeom>
        </p:spPr>
      </p:pic>
      <p:sp>
        <p:nvSpPr>
          <p:cNvPr id="62" name="Subtitle 2">
            <a:extLst>
              <a:ext uri="{FF2B5EF4-FFF2-40B4-BE49-F238E27FC236}">
                <a16:creationId xmlns:a16="http://schemas.microsoft.com/office/drawing/2014/main" id="{F9E8EF7D-2D18-4B14-9320-7FB7BB9B8D80}"/>
              </a:ext>
            </a:extLst>
          </p:cNvPr>
          <p:cNvSpPr txBox="1">
            <a:spLocks/>
          </p:cNvSpPr>
          <p:nvPr/>
        </p:nvSpPr>
        <p:spPr>
          <a:xfrm>
            <a:off x="6925498" y="8225513"/>
            <a:ext cx="8227416" cy="1558442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600" b="1" dirty="0"/>
              <a:t>Высокопроизводительное ядро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600" b="1" dirty="0"/>
              <a:t>Управление бизнес-процессами 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E13712DF-8CF2-4967-89E9-A106F1D0A72F}"/>
              </a:ext>
            </a:extLst>
          </p:cNvPr>
          <p:cNvSpPr txBox="1">
            <a:spLocks/>
          </p:cNvSpPr>
          <p:nvPr/>
        </p:nvSpPr>
        <p:spPr>
          <a:xfrm>
            <a:off x="15763460" y="8204395"/>
            <a:ext cx="6996709" cy="1558442"/>
          </a:xfrm>
          <a:prstGeom prst="rect">
            <a:avLst/>
          </a:prstGeom>
          <a:noFill/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600" dirty="0"/>
              <a:t>Сводная 3</a:t>
            </a:r>
            <a:r>
              <a:rPr lang="en-US" sz="3600" dirty="0"/>
              <a:t>D </a:t>
            </a:r>
            <a:r>
              <a:rPr lang="ru-RU" sz="3600" dirty="0"/>
              <a:t>модель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3600" b="1" dirty="0"/>
              <a:t>Облачные технологии</a:t>
            </a:r>
          </a:p>
        </p:txBody>
      </p:sp>
      <p:sp>
        <p:nvSpPr>
          <p:cNvPr id="64" name="Параллелограмм 63">
            <a:extLst>
              <a:ext uri="{FF2B5EF4-FFF2-40B4-BE49-F238E27FC236}">
                <a16:creationId xmlns:a16="http://schemas.microsoft.com/office/drawing/2014/main" id="{B53B73BE-EBE0-419F-B9F9-37C6CC35EF70}"/>
              </a:ext>
            </a:extLst>
          </p:cNvPr>
          <p:cNvSpPr/>
          <p:nvPr/>
        </p:nvSpPr>
        <p:spPr>
          <a:xfrm>
            <a:off x="851740" y="11052068"/>
            <a:ext cx="21220864" cy="1883309"/>
          </a:xfrm>
          <a:prstGeom prst="parallelogram">
            <a:avLst>
              <a:gd name="adj" fmla="val 25632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C60E87B7-4DED-4B3C-9F8D-6900275772A2}"/>
              </a:ext>
            </a:extLst>
          </p:cNvPr>
          <p:cNvSpPr txBox="1">
            <a:spLocks/>
          </p:cNvSpPr>
          <p:nvPr/>
        </p:nvSpPr>
        <p:spPr>
          <a:xfrm>
            <a:off x="1492922" y="11139172"/>
            <a:ext cx="20775780" cy="243560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800"/>
              <a:t>Единые и актуальные данные для обеспечения управленческих решений на всем жизненном цикле актива</a:t>
            </a:r>
            <a:br>
              <a:rPr lang="ru-RU" sz="4800"/>
            </a:br>
            <a:endParaRPr lang="ru-RU" sz="480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523F1FC-EB97-4A40-A921-1F5A513C8099}"/>
              </a:ext>
            </a:extLst>
          </p:cNvPr>
          <p:cNvSpPr/>
          <p:nvPr/>
        </p:nvSpPr>
        <p:spPr>
          <a:xfrm>
            <a:off x="0" y="0"/>
            <a:ext cx="24377650" cy="2717800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араллелограмм 71">
            <a:extLst>
              <a:ext uri="{FF2B5EF4-FFF2-40B4-BE49-F238E27FC236}">
                <a16:creationId xmlns:a16="http://schemas.microsoft.com/office/drawing/2014/main" id="{AD370C65-9D40-46BD-9E78-89B0BBA714F2}"/>
              </a:ext>
            </a:extLst>
          </p:cNvPr>
          <p:cNvSpPr/>
          <p:nvPr/>
        </p:nvSpPr>
        <p:spPr>
          <a:xfrm>
            <a:off x="1963738" y="0"/>
            <a:ext cx="3333136" cy="2717800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D77C392-602D-40F2-9025-0A986A41D8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412" y="420635"/>
            <a:ext cx="3110475" cy="187652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E6D32EAB-DAE5-42F8-995B-1EE8B0A73002}"/>
              </a:ext>
            </a:extLst>
          </p:cNvPr>
          <p:cNvSpPr txBox="1"/>
          <p:nvPr/>
        </p:nvSpPr>
        <p:spPr>
          <a:xfrm>
            <a:off x="5296874" y="273150"/>
            <a:ext cx="13906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Платформа </a:t>
            </a:r>
            <a:r>
              <a:rPr lang="en-US" sz="10800" b="1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BIMeister</a:t>
            </a:r>
            <a:r>
              <a:rPr lang="en-US" sz="10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 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D0CACEA9-13B1-4F1B-A171-40F2AAC17C23}"/>
              </a:ext>
            </a:extLst>
          </p:cNvPr>
          <p:cNvSpPr txBox="1">
            <a:spLocks/>
          </p:cNvSpPr>
          <p:nvPr/>
        </p:nvSpPr>
        <p:spPr>
          <a:xfrm>
            <a:off x="5296874" y="1921229"/>
            <a:ext cx="16207320" cy="7120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Единая цифровая платформа управления промышленными активами</a:t>
            </a:r>
            <a:endParaRPr lang="en-US" sz="3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5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1EA2823-D1AE-4D00-974C-98B6B96DE775}"/>
              </a:ext>
            </a:extLst>
          </p:cNvPr>
          <p:cNvSpPr/>
          <p:nvPr/>
        </p:nvSpPr>
        <p:spPr>
          <a:xfrm>
            <a:off x="0" y="0"/>
            <a:ext cx="24377650" cy="2717800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113347CB-8CCD-4C59-AB52-81C9B675F0FE}"/>
              </a:ext>
            </a:extLst>
          </p:cNvPr>
          <p:cNvSpPr/>
          <p:nvPr/>
        </p:nvSpPr>
        <p:spPr>
          <a:xfrm>
            <a:off x="1963738" y="0"/>
            <a:ext cx="3333136" cy="2717800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384273D-2D34-43C8-B1EA-2550E3BD1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412" y="420635"/>
            <a:ext cx="3110475" cy="187652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F8B7CC1-7EDD-48E1-8BAB-B6E2E5A2BE1D}"/>
              </a:ext>
            </a:extLst>
          </p:cNvPr>
          <p:cNvSpPr txBox="1"/>
          <p:nvPr/>
        </p:nvSpPr>
        <p:spPr>
          <a:xfrm>
            <a:off x="5296874" y="273150"/>
            <a:ext cx="13906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Успешный опыт </a:t>
            </a:r>
            <a:endParaRPr lang="en-US" sz="10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2C3E112-4872-4A95-BB8F-84A47F0BE14F}"/>
              </a:ext>
            </a:extLst>
          </p:cNvPr>
          <p:cNvSpPr txBox="1">
            <a:spLocks/>
          </p:cNvSpPr>
          <p:nvPr/>
        </p:nvSpPr>
        <p:spPr>
          <a:xfrm>
            <a:off x="2017952" y="5386608"/>
            <a:ext cx="10188575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Проект</a:t>
            </a:r>
            <a:r>
              <a:rPr lang="ru-RU" sz="5400" b="1" dirty="0">
                <a:solidFill>
                  <a:srgbClr val="004560"/>
                </a:solidFill>
                <a:highlight>
                  <a:srgbClr val="FFFF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54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9DB6996-4874-425D-9209-0097F93EB0BC}"/>
              </a:ext>
            </a:extLst>
          </p:cNvPr>
          <p:cNvSpPr txBox="1">
            <a:spLocks/>
          </p:cNvSpPr>
          <p:nvPr/>
        </p:nvSpPr>
        <p:spPr>
          <a:xfrm>
            <a:off x="2017952" y="6488660"/>
            <a:ext cx="9711175" cy="36051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2060"/>
              </a:buClr>
              <a:buFont typeface="Arial"/>
              <a:buNone/>
              <a:tabLst>
                <a:tab pos="297815" algn="l"/>
              </a:tabLst>
              <a:defRPr sz="40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>
                <a:solidFill>
                  <a:srgbClr val="004560"/>
                </a:solidFill>
              </a:rPr>
              <a:t>Срок проекта – </a:t>
            </a:r>
            <a:r>
              <a:rPr lang="ru-RU" b="1" dirty="0">
                <a:solidFill>
                  <a:srgbClr val="004560"/>
                </a:solidFill>
              </a:rPr>
              <a:t>5 месяцев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>
                <a:solidFill>
                  <a:srgbClr val="004560"/>
                </a:solidFill>
              </a:rPr>
              <a:t>Договор выполнен на </a:t>
            </a:r>
            <a:r>
              <a:rPr lang="ru-RU" b="1" dirty="0">
                <a:solidFill>
                  <a:srgbClr val="004560"/>
                </a:solidFill>
              </a:rPr>
              <a:t>100%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>
                <a:solidFill>
                  <a:srgbClr val="004560"/>
                </a:solidFill>
              </a:rPr>
              <a:t>Экономия бюджета уже в первый год – </a:t>
            </a:r>
            <a:br>
              <a:rPr lang="ru-RU" dirty="0">
                <a:solidFill>
                  <a:srgbClr val="004560"/>
                </a:solidFill>
              </a:rPr>
            </a:br>
            <a:r>
              <a:rPr lang="ru-RU" b="1" dirty="0">
                <a:solidFill>
                  <a:srgbClr val="004560"/>
                </a:solidFill>
              </a:rPr>
              <a:t>45 млн руб. 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FB0F357-890C-43FB-9379-E41734C2FF5C}"/>
              </a:ext>
            </a:extLst>
          </p:cNvPr>
          <p:cNvSpPr txBox="1">
            <a:spLocks/>
          </p:cNvSpPr>
          <p:nvPr/>
        </p:nvSpPr>
        <p:spPr>
          <a:xfrm>
            <a:off x="12187240" y="5386608"/>
            <a:ext cx="10188575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Объём работ</a:t>
            </a:r>
            <a:endParaRPr lang="en-US" sz="54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2231AB9-DD7C-4EE4-A4C8-F883BA329478}"/>
              </a:ext>
            </a:extLst>
          </p:cNvPr>
          <p:cNvSpPr txBox="1">
            <a:spLocks/>
          </p:cNvSpPr>
          <p:nvPr/>
        </p:nvSpPr>
        <p:spPr>
          <a:xfrm>
            <a:off x="12187240" y="6479027"/>
            <a:ext cx="10385890" cy="42207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/>
              <a:buNone/>
              <a:tabLst>
                <a:tab pos="297815" algn="l"/>
              </a:tabLst>
              <a:defRPr sz="40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1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1.5 млн элементов на </a:t>
            </a:r>
            <a:r>
              <a:rPr lang="ru-RU" sz="4000" dirty="0" err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высокодетальной</a:t>
            </a: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 </a:t>
            </a:r>
            <a:b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</a:b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3</a:t>
            </a:r>
            <a:r>
              <a:rPr lang="en-US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D </a:t>
            </a: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модели установки ЭЛОУ-АВТ-6</a:t>
            </a:r>
          </a:p>
          <a:p>
            <a:pPr marL="0" lvl="1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Создано более 500 тыс. цифровых паспортов технических устройств</a:t>
            </a:r>
          </a:p>
          <a:p>
            <a:pPr marL="0" lvl="1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4000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Внедрены цифровые решения </a:t>
            </a:r>
            <a:r>
              <a:rPr lang="en-US" sz="4000" dirty="0" err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BIMeister</a:t>
            </a:r>
            <a:endParaRPr lang="ru-RU" sz="4000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</a:endParaRP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:a16="http://schemas.microsoft.com/office/drawing/2014/main" id="{EABE919F-67BD-459A-A881-FB897034D635}"/>
              </a:ext>
            </a:extLst>
          </p:cNvPr>
          <p:cNvSpPr/>
          <p:nvPr/>
        </p:nvSpPr>
        <p:spPr>
          <a:xfrm>
            <a:off x="1977721" y="3007571"/>
            <a:ext cx="20863230" cy="1883309"/>
          </a:xfrm>
          <a:prstGeom prst="parallelogram">
            <a:avLst>
              <a:gd name="adj" fmla="val 25632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0DDD9F7D-B1C4-48AE-81FE-46D73312D45F}"/>
              </a:ext>
            </a:extLst>
          </p:cNvPr>
          <p:cNvSpPr txBox="1">
            <a:spLocks/>
          </p:cNvSpPr>
          <p:nvPr/>
        </p:nvSpPr>
        <p:spPr>
          <a:xfrm>
            <a:off x="2528702" y="3020391"/>
            <a:ext cx="20407227" cy="188160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Практическое применение цифровой информационной модели для увеличения эффективности эксплуатации</a:t>
            </a:r>
          </a:p>
        </p:txBody>
      </p:sp>
      <p:sp>
        <p:nvSpPr>
          <p:cNvPr id="33" name="Параллелограмм 32">
            <a:extLst>
              <a:ext uri="{FF2B5EF4-FFF2-40B4-BE49-F238E27FC236}">
                <a16:creationId xmlns:a16="http://schemas.microsoft.com/office/drawing/2014/main" id="{A1D5D918-1F17-4711-AA3D-29F35748C748}"/>
              </a:ext>
            </a:extLst>
          </p:cNvPr>
          <p:cNvSpPr/>
          <p:nvPr/>
        </p:nvSpPr>
        <p:spPr>
          <a:xfrm>
            <a:off x="1977721" y="11338471"/>
            <a:ext cx="20863230" cy="1883309"/>
          </a:xfrm>
          <a:prstGeom prst="parallelogram">
            <a:avLst>
              <a:gd name="adj" fmla="val 25632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E97DFE3F-E7A7-43EA-B2BD-ED84385F2817}"/>
              </a:ext>
            </a:extLst>
          </p:cNvPr>
          <p:cNvSpPr txBox="1">
            <a:spLocks/>
          </p:cNvSpPr>
          <p:nvPr/>
        </p:nvSpPr>
        <p:spPr>
          <a:xfrm>
            <a:off x="2528702" y="11437513"/>
            <a:ext cx="20407227" cy="169694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60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800"/>
              <a:t>Подтверждена возможность использования ПО </a:t>
            </a:r>
            <a:r>
              <a:rPr lang="en-US" sz="4800" err="1"/>
              <a:t>BIMeister</a:t>
            </a:r>
            <a:r>
              <a:rPr lang="en-US" sz="4800"/>
              <a:t> </a:t>
            </a:r>
            <a:r>
              <a:rPr lang="ru-RU" sz="4800"/>
              <a:t>в качестве отраслевого инструмента управления ЦИМ предприятия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469ED38-0CAD-4466-ABA9-2EE2C5DDCA9C}"/>
              </a:ext>
            </a:extLst>
          </p:cNvPr>
          <p:cNvSpPr txBox="1">
            <a:spLocks/>
          </p:cNvSpPr>
          <p:nvPr/>
        </p:nvSpPr>
        <p:spPr>
          <a:xfrm>
            <a:off x="5296874" y="1921229"/>
            <a:ext cx="16207320" cy="58625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ru-RU"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Внедрение платформы </a:t>
            </a:r>
            <a:r>
              <a:rPr lang="en-US" sz="32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BIMeister</a:t>
            </a:r>
            <a:r>
              <a:rPr lang="en-US"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ru-RU" sz="3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на предприятие нефтегазовой отрасли</a:t>
            </a:r>
            <a:endParaRPr lang="en-US" sz="3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Shape 2538">
            <a:extLst>
              <a:ext uri="{FF2B5EF4-FFF2-40B4-BE49-F238E27FC236}">
                <a16:creationId xmlns:a16="http://schemas.microsoft.com/office/drawing/2014/main" id="{3F84D7C7-5D28-45C6-9D4B-97A0F2F65594}"/>
              </a:ext>
            </a:extLst>
          </p:cNvPr>
          <p:cNvSpPr/>
          <p:nvPr/>
        </p:nvSpPr>
        <p:spPr>
          <a:xfrm>
            <a:off x="11134466" y="5440160"/>
            <a:ext cx="778381" cy="95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/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</a:endParaRPr>
          </a:p>
        </p:txBody>
      </p:sp>
      <p:sp>
        <p:nvSpPr>
          <p:cNvPr id="20" name="Shape 2604">
            <a:extLst>
              <a:ext uri="{FF2B5EF4-FFF2-40B4-BE49-F238E27FC236}">
                <a16:creationId xmlns:a16="http://schemas.microsoft.com/office/drawing/2014/main" id="{BA99DAD2-BA94-4F65-A0B0-2CE5C5365117}"/>
              </a:ext>
            </a:extLst>
          </p:cNvPr>
          <p:cNvSpPr/>
          <p:nvPr/>
        </p:nvSpPr>
        <p:spPr>
          <a:xfrm>
            <a:off x="1008214" y="5554964"/>
            <a:ext cx="872541" cy="713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/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</a:endParaRPr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FD602DFB-3042-435B-A14E-95048A1F5AE2}"/>
              </a:ext>
            </a:extLst>
          </p:cNvPr>
          <p:cNvSpPr/>
          <p:nvPr/>
        </p:nvSpPr>
        <p:spPr>
          <a:xfrm>
            <a:off x="23125231" y="11884260"/>
            <a:ext cx="2246463" cy="1831739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A7B78C5C-9776-4667-AE1B-CB7F6237A2EE}"/>
              </a:ext>
            </a:extLst>
          </p:cNvPr>
          <p:cNvSpPr/>
          <p:nvPr/>
        </p:nvSpPr>
        <p:spPr>
          <a:xfrm>
            <a:off x="22929134" y="12640235"/>
            <a:ext cx="1319329" cy="1075765"/>
          </a:xfrm>
          <a:prstGeom prst="parallelogram">
            <a:avLst/>
          </a:prstGeom>
          <a:solidFill>
            <a:srgbClr val="00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5E3B6-A899-4764-BCF2-7205D59FC7A8}"/>
              </a:ext>
            </a:extLst>
          </p:cNvPr>
          <p:cNvSpPr txBox="1"/>
          <p:nvPr/>
        </p:nvSpPr>
        <p:spPr>
          <a:xfrm>
            <a:off x="23144482" y="12942888"/>
            <a:ext cx="888631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1" i="0" smtClean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pPr algn="ctr"/>
              <a:t>4</a:t>
            </a:fld>
            <a:r>
              <a:rPr lang="id-ID" sz="2200" b="1" i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78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A4ABC4-C282-44C9-9EE5-F4B62700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170" y="8084754"/>
            <a:ext cx="11268315" cy="564886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C8BD31C-6C17-43A8-ABBC-BF0BAEC81F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" y="10077269"/>
            <a:ext cx="12938471" cy="3423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627E74-0612-4349-9FC9-CE4CDDB7A6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2" y="2621169"/>
            <a:ext cx="14990995" cy="75267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D83E1D5-3337-4487-9941-8BBAF9E82D1F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9" b="7555"/>
          <a:stretch/>
        </p:blipFill>
        <p:spPr>
          <a:xfrm>
            <a:off x="14922280" y="2470646"/>
            <a:ext cx="9454343" cy="5648867"/>
          </a:xfrm>
          <a:prstGeom prst="rect">
            <a:avLst/>
          </a:prstGeom>
        </p:spPr>
      </p:pic>
      <p:sp>
        <p:nvSpPr>
          <p:cNvPr id="30" name="Параллелограмм 29">
            <a:extLst>
              <a:ext uri="{FF2B5EF4-FFF2-40B4-BE49-F238E27FC236}">
                <a16:creationId xmlns:a16="http://schemas.microsoft.com/office/drawing/2014/main" id="{165EFD12-8011-4361-A723-B6BA0B70C1FB}"/>
              </a:ext>
            </a:extLst>
          </p:cNvPr>
          <p:cNvSpPr/>
          <p:nvPr/>
        </p:nvSpPr>
        <p:spPr>
          <a:xfrm>
            <a:off x="10990221" y="-5274339"/>
            <a:ext cx="7251482" cy="22330727"/>
          </a:xfrm>
          <a:prstGeom prst="parallelogram">
            <a:avLst>
              <a:gd name="adj" fmla="val 67743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id="{C9211F0A-9AE8-4C42-9A8E-FC9DA297B994}"/>
              </a:ext>
            </a:extLst>
          </p:cNvPr>
          <p:cNvSpPr/>
          <p:nvPr/>
        </p:nvSpPr>
        <p:spPr>
          <a:xfrm>
            <a:off x="12501166" y="12444914"/>
            <a:ext cx="10863104" cy="923330"/>
          </a:xfrm>
          <a:prstGeom prst="parallelogram">
            <a:avLst/>
          </a:prstGeom>
          <a:solidFill>
            <a:srgbClr val="00456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845FE0-C30D-411C-85AC-1733A73F3096}"/>
              </a:ext>
            </a:extLst>
          </p:cNvPr>
          <p:cNvSpPr txBox="1"/>
          <p:nvPr/>
        </p:nvSpPr>
        <p:spPr>
          <a:xfrm>
            <a:off x="12469468" y="12420950"/>
            <a:ext cx="1086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Формирование маршрутов</a:t>
            </a:r>
            <a:endParaRPr lang="en-US" sz="5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304F91-BEEE-4529-B143-E9536FF76A90}"/>
              </a:ext>
            </a:extLst>
          </p:cNvPr>
          <p:cNvSpPr/>
          <p:nvPr/>
        </p:nvSpPr>
        <p:spPr>
          <a:xfrm>
            <a:off x="0" y="0"/>
            <a:ext cx="24377650" cy="2717800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E0944882-70EB-426C-954F-25FA0635954E}"/>
              </a:ext>
            </a:extLst>
          </p:cNvPr>
          <p:cNvSpPr/>
          <p:nvPr/>
        </p:nvSpPr>
        <p:spPr>
          <a:xfrm>
            <a:off x="1963738" y="0"/>
            <a:ext cx="3333136" cy="2717800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92F7C2-8615-433F-9B6F-AEACB53740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412" y="420635"/>
            <a:ext cx="3110475" cy="1876529"/>
          </a:xfrm>
          <a:prstGeom prst="rect">
            <a:avLst/>
          </a:prstGeom>
        </p:spPr>
      </p:pic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3853DEAA-7512-4C90-8EE7-06DF8698E56E}"/>
              </a:ext>
            </a:extLst>
          </p:cNvPr>
          <p:cNvSpPr/>
          <p:nvPr/>
        </p:nvSpPr>
        <p:spPr>
          <a:xfrm>
            <a:off x="138100" y="8775040"/>
            <a:ext cx="9785786" cy="935578"/>
          </a:xfrm>
          <a:prstGeom prst="parallelogram">
            <a:avLst/>
          </a:prstGeom>
          <a:solidFill>
            <a:srgbClr val="00EFB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E9B8E-E0D2-45B3-B248-E0BD4EF9B4B0}"/>
              </a:ext>
            </a:extLst>
          </p:cNvPr>
          <p:cNvSpPr txBox="1"/>
          <p:nvPr/>
        </p:nvSpPr>
        <p:spPr>
          <a:xfrm>
            <a:off x="142806" y="8787288"/>
            <a:ext cx="978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Структурированные данные</a:t>
            </a:r>
            <a:endParaRPr lang="en-US" sz="5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F58F5BFE-A335-4408-92C5-6FD8AC5FAF9A}"/>
              </a:ext>
            </a:extLst>
          </p:cNvPr>
          <p:cNvSpPr/>
          <p:nvPr/>
        </p:nvSpPr>
        <p:spPr>
          <a:xfrm>
            <a:off x="1045077" y="12613763"/>
            <a:ext cx="10210982" cy="923329"/>
          </a:xfrm>
          <a:prstGeom prst="parallelogram">
            <a:avLst/>
          </a:prstGeom>
          <a:solidFill>
            <a:srgbClr val="009E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D1E5B-F00E-4644-B641-59E76C6DA1B9}"/>
              </a:ext>
            </a:extLst>
          </p:cNvPr>
          <p:cNvSpPr txBox="1"/>
          <p:nvPr/>
        </p:nvSpPr>
        <p:spPr>
          <a:xfrm>
            <a:off x="1045077" y="12613763"/>
            <a:ext cx="1021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Оцифрованные процессы</a:t>
            </a:r>
            <a:endParaRPr lang="en-US" sz="5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46343A36-6883-40A4-818E-C2EDA2A0C27F}"/>
              </a:ext>
            </a:extLst>
          </p:cNvPr>
          <p:cNvSpPr/>
          <p:nvPr/>
        </p:nvSpPr>
        <p:spPr>
          <a:xfrm>
            <a:off x="11857486" y="6845723"/>
            <a:ext cx="8280870" cy="923330"/>
          </a:xfrm>
          <a:prstGeom prst="parallelogram">
            <a:avLst/>
          </a:prstGeom>
          <a:solidFill>
            <a:srgbClr val="009E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50E7C3-E5B5-4481-8EF1-5E308C3729E2}"/>
              </a:ext>
            </a:extLst>
          </p:cNvPr>
          <p:cNvSpPr txBox="1"/>
          <p:nvPr/>
        </p:nvSpPr>
        <p:spPr>
          <a:xfrm>
            <a:off x="11857486" y="6845723"/>
            <a:ext cx="828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Мобильные устройства</a:t>
            </a:r>
            <a:endParaRPr lang="en-US" sz="5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D0104B-AA5D-4028-97DF-5305FD437805}"/>
              </a:ext>
            </a:extLst>
          </p:cNvPr>
          <p:cNvSpPr txBox="1"/>
          <p:nvPr/>
        </p:nvSpPr>
        <p:spPr>
          <a:xfrm>
            <a:off x="5296874" y="273150"/>
            <a:ext cx="17117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Результат проекта</a:t>
            </a:r>
            <a:endParaRPr lang="en-US" sz="10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5C986CA-9AE4-48C9-8113-0BEA711D9BBF}"/>
              </a:ext>
            </a:extLst>
          </p:cNvPr>
          <p:cNvSpPr txBox="1">
            <a:spLocks/>
          </p:cNvSpPr>
          <p:nvPr/>
        </p:nvSpPr>
        <p:spPr>
          <a:xfrm>
            <a:off x="5296874" y="1921229"/>
            <a:ext cx="16207320" cy="58625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ru-RU" sz="3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Информационная модель ЭЛОУ АВТ-6</a:t>
            </a:r>
            <a:endParaRPr lang="en-US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BADF01E-A4EA-44C2-82CB-03910FFCF81C}"/>
              </a:ext>
            </a:extLst>
          </p:cNvPr>
          <p:cNvSpPr txBox="1">
            <a:spLocks/>
          </p:cNvSpPr>
          <p:nvPr/>
        </p:nvSpPr>
        <p:spPr>
          <a:xfrm>
            <a:off x="19288646" y="-8402296"/>
            <a:ext cx="9292808" cy="659058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1,2 млн. элементов на </a:t>
            </a:r>
            <a:r>
              <a:rPr lang="ru-RU" sz="3600" dirty="0" err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высокодетальной</a:t>
            </a: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 3</a:t>
            </a:r>
            <a:r>
              <a:rPr lang="en-US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D </a:t>
            </a: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модели установки ЭЛОУ-АВТ-6</a:t>
            </a:r>
          </a:p>
          <a:p>
            <a:pPr marL="514350" lvl="1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Оцифровано более 100 тыс. листов бумажного архива.</a:t>
            </a:r>
          </a:p>
          <a:p>
            <a:pPr marL="514350" lvl="1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Создано более 500 тыс. объектов связанных с документацией и 3</a:t>
            </a:r>
            <a:r>
              <a:rPr lang="en-US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D </a:t>
            </a: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моделями</a:t>
            </a:r>
          </a:p>
          <a:p>
            <a:pPr marL="514350" lvl="1" indent="-51435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sz="36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Внесено более 280 тыс. уникальных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222107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39927AE0-918D-40AA-815E-908553439414}"/>
              </a:ext>
            </a:extLst>
          </p:cNvPr>
          <p:cNvSpPr/>
          <p:nvPr/>
        </p:nvSpPr>
        <p:spPr>
          <a:xfrm>
            <a:off x="-8120096" y="-6103019"/>
            <a:ext cx="25382598" cy="28688233"/>
          </a:xfrm>
          <a:prstGeom prst="parallelogram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A2C2155D-8FA9-4740-B788-C15AB8FB08B7}"/>
              </a:ext>
            </a:extLst>
          </p:cNvPr>
          <p:cNvCxnSpPr>
            <a:cxnSpLocks/>
          </p:cNvCxnSpPr>
          <p:nvPr/>
        </p:nvCxnSpPr>
        <p:spPr>
          <a:xfrm flipH="1" flipV="1">
            <a:off x="15787490" y="3693289"/>
            <a:ext cx="2627" cy="2455978"/>
          </a:xfrm>
          <a:prstGeom prst="line">
            <a:avLst/>
          </a:prstGeom>
          <a:ln w="57150">
            <a:solidFill>
              <a:srgbClr val="009E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05413D0-E99F-4F70-956B-3C5D21BF7D98}"/>
              </a:ext>
            </a:extLst>
          </p:cNvPr>
          <p:cNvCxnSpPr>
            <a:cxnSpLocks/>
          </p:cNvCxnSpPr>
          <p:nvPr/>
        </p:nvCxnSpPr>
        <p:spPr>
          <a:xfrm flipH="1" flipV="1">
            <a:off x="8438188" y="3692592"/>
            <a:ext cx="2627" cy="2455978"/>
          </a:xfrm>
          <a:prstGeom prst="line">
            <a:avLst/>
          </a:prstGeom>
          <a:ln w="57150">
            <a:solidFill>
              <a:srgbClr val="009E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1EA2823-D1AE-4D00-974C-98B6B96DE775}"/>
              </a:ext>
            </a:extLst>
          </p:cNvPr>
          <p:cNvSpPr/>
          <p:nvPr/>
        </p:nvSpPr>
        <p:spPr>
          <a:xfrm>
            <a:off x="3176" y="1786"/>
            <a:ext cx="24371302" cy="2717092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113347CB-8CCD-4C59-AB52-81C9B675F0FE}"/>
              </a:ext>
            </a:extLst>
          </p:cNvPr>
          <p:cNvSpPr/>
          <p:nvPr/>
        </p:nvSpPr>
        <p:spPr>
          <a:xfrm>
            <a:off x="1966402" y="1786"/>
            <a:ext cx="3332268" cy="2717092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384273D-2D34-43C8-B1EA-2550E3BD1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59" y="422314"/>
            <a:ext cx="3109666" cy="1876041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53A79560-A6F1-46D7-925B-FFC28C974A0C}"/>
              </a:ext>
            </a:extLst>
          </p:cNvPr>
          <p:cNvSpPr txBox="1">
            <a:spLocks/>
          </p:cNvSpPr>
          <p:nvPr/>
        </p:nvSpPr>
        <p:spPr>
          <a:xfrm>
            <a:off x="1656396" y="8482948"/>
            <a:ext cx="12408464" cy="3912237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399"/>
              </a:spcBef>
              <a:spcAft>
                <a:spcPts val="2399"/>
              </a:spcAft>
              <a:buClr>
                <a:srgbClr val="002060"/>
              </a:buClr>
              <a:tabLst>
                <a:tab pos="297742" algn="l"/>
              </a:tabLst>
            </a:pPr>
            <a: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Собственный обучающий и консультационный центр, помогающий повышать компетенции </a:t>
            </a:r>
            <a:b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 управлению проектами и BIM</a:t>
            </a:r>
          </a:p>
          <a:p>
            <a:pPr algn="l">
              <a:lnSpc>
                <a:spcPct val="100000"/>
              </a:lnSpc>
              <a:spcBef>
                <a:spcPts val="2399"/>
              </a:spcBef>
              <a:spcAft>
                <a:spcPts val="2399"/>
              </a:spcAft>
              <a:buClr>
                <a:srgbClr val="002060"/>
              </a:buClr>
              <a:tabLst>
                <a:tab pos="297742" algn="l"/>
              </a:tabLst>
            </a:pPr>
            <a: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Собственное инжиниринговое направление </a:t>
            </a:r>
            <a:b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ru-RU" sz="3999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по созданию информационных моделей объектов</a:t>
            </a:r>
          </a:p>
        </p:txBody>
      </p:sp>
      <p:sp>
        <p:nvSpPr>
          <p:cNvPr id="22" name="Shape 2603">
            <a:extLst>
              <a:ext uri="{FF2B5EF4-FFF2-40B4-BE49-F238E27FC236}">
                <a16:creationId xmlns:a16="http://schemas.microsoft.com/office/drawing/2014/main" id="{6597C711-B114-4FC3-8185-8D0ECF221103}"/>
              </a:ext>
            </a:extLst>
          </p:cNvPr>
          <p:cNvSpPr/>
          <p:nvPr/>
        </p:nvSpPr>
        <p:spPr>
          <a:xfrm>
            <a:off x="450441" y="10861215"/>
            <a:ext cx="1162463" cy="1056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93">
            <a:extLst>
              <a:ext uri="{FF2B5EF4-FFF2-40B4-BE49-F238E27FC236}">
                <a16:creationId xmlns:a16="http://schemas.microsoft.com/office/drawing/2014/main" id="{5856710E-01B7-465C-AF3F-5C6E96343130}"/>
              </a:ext>
            </a:extLst>
          </p:cNvPr>
          <p:cNvSpPr/>
          <p:nvPr/>
        </p:nvSpPr>
        <p:spPr>
          <a:xfrm>
            <a:off x="29686501" y="4478567"/>
            <a:ext cx="1056787" cy="1056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775">
            <a:extLst>
              <a:ext uri="{FF2B5EF4-FFF2-40B4-BE49-F238E27FC236}">
                <a16:creationId xmlns:a16="http://schemas.microsoft.com/office/drawing/2014/main" id="{BA2B3898-4F38-47F6-A911-4921C5AE5870}"/>
              </a:ext>
            </a:extLst>
          </p:cNvPr>
          <p:cNvSpPr/>
          <p:nvPr/>
        </p:nvSpPr>
        <p:spPr>
          <a:xfrm>
            <a:off x="377786" y="8602492"/>
            <a:ext cx="1307773" cy="951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24">
            <a:extLst>
              <a:ext uri="{FF2B5EF4-FFF2-40B4-BE49-F238E27FC236}">
                <a16:creationId xmlns:a16="http://schemas.microsoft.com/office/drawing/2014/main" id="{249827F0-BB26-44E9-B647-6A2F70393316}"/>
              </a:ext>
            </a:extLst>
          </p:cNvPr>
          <p:cNvSpPr/>
          <p:nvPr/>
        </p:nvSpPr>
        <p:spPr>
          <a:xfrm>
            <a:off x="29686499" y="10819504"/>
            <a:ext cx="1056789" cy="1056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47">
            <a:extLst>
              <a:ext uri="{FF2B5EF4-FFF2-40B4-BE49-F238E27FC236}">
                <a16:creationId xmlns:a16="http://schemas.microsoft.com/office/drawing/2014/main" id="{8389FBE6-2E2B-4272-95B9-DED9EBCEAD0F}"/>
              </a:ext>
            </a:extLst>
          </p:cNvPr>
          <p:cNvSpPr/>
          <p:nvPr/>
        </p:nvSpPr>
        <p:spPr>
          <a:xfrm>
            <a:off x="29686501" y="6945773"/>
            <a:ext cx="1056789" cy="1056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B384A2-CC42-4BD2-A94E-476B872F3087}"/>
              </a:ext>
            </a:extLst>
          </p:cNvPr>
          <p:cNvSpPr txBox="1">
            <a:spLocks/>
          </p:cNvSpPr>
          <p:nvPr/>
        </p:nvSpPr>
        <p:spPr>
          <a:xfrm>
            <a:off x="5298670" y="1922517"/>
            <a:ext cx="16203099" cy="576580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49"/>
              </a:lnSpc>
            </a:pPr>
            <a:r>
              <a:rPr lang="ru-RU" sz="3199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Список услуг по созданию и внедрению систем управления проектами</a:t>
            </a:r>
            <a:endParaRPr lang="en-US" sz="3199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076A86C9-0FFD-446A-BE32-1E5A3B35AB70}"/>
              </a:ext>
            </a:extLst>
          </p:cNvPr>
          <p:cNvSpPr/>
          <p:nvPr/>
        </p:nvSpPr>
        <p:spPr>
          <a:xfrm>
            <a:off x="23122383" y="11882951"/>
            <a:ext cx="2245879" cy="1831263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A2DAD1D6-C82F-4D43-8E5C-E3245CB5F8AA}"/>
              </a:ext>
            </a:extLst>
          </p:cNvPr>
          <p:cNvSpPr/>
          <p:nvPr/>
        </p:nvSpPr>
        <p:spPr>
          <a:xfrm>
            <a:off x="22926339" y="12638731"/>
            <a:ext cx="1318986" cy="1075486"/>
          </a:xfrm>
          <a:prstGeom prst="parallelogram">
            <a:avLst/>
          </a:prstGeom>
          <a:solidFill>
            <a:srgbClr val="00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0EC3E-A455-495C-B27F-039094859B16}"/>
              </a:ext>
            </a:extLst>
          </p:cNvPr>
          <p:cNvSpPr txBox="1"/>
          <p:nvPr/>
        </p:nvSpPr>
        <p:spPr>
          <a:xfrm>
            <a:off x="23265796" y="12941304"/>
            <a:ext cx="640069" cy="523007"/>
          </a:xfrm>
          <a:prstGeom prst="rect">
            <a:avLst/>
          </a:prstGeom>
          <a:noFill/>
        </p:spPr>
        <p:txBody>
          <a:bodyPr wrap="none" lIns="182796" tIns="91398" rIns="182796" bIns="91398" rtlCol="0">
            <a:spAutoFit/>
          </a:bodyPr>
          <a:lstStyle/>
          <a:p>
            <a:pPr algn="ctr"/>
            <a:fld id="{260E2A6B-A809-4840-BF14-8648BC0BDF87}" type="slidenum">
              <a:rPr lang="id-ID" sz="2199" b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pPr algn="ctr"/>
              <a:t>6</a:t>
            </a:fld>
            <a:r>
              <a:rPr lang="id-ID" sz="2199" b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8AA934-BD9B-4EDB-8242-F2F95B742631}"/>
              </a:ext>
            </a:extLst>
          </p:cNvPr>
          <p:cNvSpPr txBox="1"/>
          <p:nvPr/>
        </p:nvSpPr>
        <p:spPr>
          <a:xfrm>
            <a:off x="16421512" y="14843854"/>
            <a:ext cx="463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Партнеры по консалтингу и обучению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3EE7764-1995-4078-BBEA-9AB304F6B0FF}"/>
              </a:ext>
            </a:extLst>
          </p:cNvPr>
          <p:cNvCxnSpPr>
            <a:cxnSpLocks/>
          </p:cNvCxnSpPr>
          <p:nvPr/>
        </p:nvCxnSpPr>
        <p:spPr>
          <a:xfrm flipH="1" flipV="1">
            <a:off x="16446328" y="17669844"/>
            <a:ext cx="4022600" cy="2006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F2B8642-BAB8-4678-A502-A8321A59C7E6}"/>
              </a:ext>
            </a:extLst>
          </p:cNvPr>
          <p:cNvSpPr txBox="1"/>
          <p:nvPr/>
        </p:nvSpPr>
        <p:spPr>
          <a:xfrm>
            <a:off x="16454096" y="17813823"/>
            <a:ext cx="451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Кейсы проектной команды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F3A1643-4A07-4937-A4DF-D3B72FCFB628}"/>
              </a:ext>
            </a:extLst>
          </p:cNvPr>
          <p:cNvGrpSpPr/>
          <p:nvPr/>
        </p:nvGrpSpPr>
        <p:grpSpPr>
          <a:xfrm>
            <a:off x="14068172" y="8170533"/>
            <a:ext cx="8858167" cy="4025549"/>
            <a:chOff x="6961481" y="3307098"/>
            <a:chExt cx="4430237" cy="2013299"/>
          </a:xfrm>
        </p:grpSpPr>
        <p:pic>
          <p:nvPicPr>
            <p:cNvPr id="30" name="Picture 12" descr="Deloitte - Technology Consulting Virtual Internship - Forage">
              <a:extLst>
                <a:ext uri="{FF2B5EF4-FFF2-40B4-BE49-F238E27FC236}">
                  <a16:creationId xmlns:a16="http://schemas.microsoft.com/office/drawing/2014/main" id="{1F4286C5-06D8-43AD-ABCB-2BC58EF74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682" y="4524215"/>
              <a:ext cx="1004737" cy="218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Российский экономический университет имени Г. В. Плеханова — Википедия">
              <a:extLst>
                <a:ext uri="{FF2B5EF4-FFF2-40B4-BE49-F238E27FC236}">
                  <a16:creationId xmlns:a16="http://schemas.microsoft.com/office/drawing/2014/main" id="{27B2D527-8ACF-41A4-B341-2D580C78F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alphaModFix amt="8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894" y="4926294"/>
              <a:ext cx="399412" cy="37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База ТвГТУ: Статус пропуска">
              <a:extLst>
                <a:ext uri="{FF2B5EF4-FFF2-40B4-BE49-F238E27FC236}">
                  <a16:creationId xmlns:a16="http://schemas.microsoft.com/office/drawing/2014/main" id="{BF93111D-2C93-4ADB-B7B7-5663D98BB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192" y="4926294"/>
              <a:ext cx="394103" cy="394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60CDD48-EC80-4856-B912-C931CFC83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2141" y="4823355"/>
              <a:ext cx="497042" cy="497042"/>
            </a:xfrm>
            <a:prstGeom prst="rect">
              <a:avLst/>
            </a:prstGeom>
          </p:spPr>
        </p:pic>
        <p:pic>
          <p:nvPicPr>
            <p:cNvPr id="46" name="Picture 2" descr="Сахалин Энерджи — Википедия">
              <a:extLst>
                <a:ext uri="{FF2B5EF4-FFF2-40B4-BE49-F238E27FC236}">
                  <a16:creationId xmlns:a16="http://schemas.microsoft.com/office/drawing/2014/main" id="{ED9D0907-A647-4661-9A17-617CC8CB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797" y="3469415"/>
              <a:ext cx="362200" cy="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Направления деятельности">
              <a:extLst>
                <a:ext uri="{FF2B5EF4-FFF2-40B4-BE49-F238E27FC236}">
                  <a16:creationId xmlns:a16="http://schemas.microsoft.com/office/drawing/2014/main" id="{EBBA7DE6-310A-4D51-9296-2A51FC7D0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315" y="3462664"/>
              <a:ext cx="760042" cy="34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АО «Атомэнергопроект» Союз 01">
              <a:extLst>
                <a:ext uri="{FF2B5EF4-FFF2-40B4-BE49-F238E27FC236}">
                  <a16:creationId xmlns:a16="http://schemas.microsoft.com/office/drawing/2014/main" id="{482B74E4-F54F-446E-B8DE-9D5C890E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alphaModFix amt="77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691" y="3461453"/>
              <a:ext cx="543300" cy="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Сибур — Википедия">
              <a:extLst>
                <a:ext uri="{FF2B5EF4-FFF2-40B4-BE49-F238E27FC236}">
                  <a16:creationId xmlns:a16="http://schemas.microsoft.com/office/drawing/2014/main" id="{D1CE64F9-8E50-41B6-94F3-E77C4453A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alphaModFix amt="76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4734" y="3499232"/>
              <a:ext cx="854409" cy="28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57103355-CFA9-43A0-BB43-04FE4ECC6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alphaModFix amt="91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691" y="3899690"/>
              <a:ext cx="808688" cy="454469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697CA47D-F83B-469E-9643-9EFB25658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7" t="-3517" r="14841" b="2270"/>
            <a:stretch/>
          </p:blipFill>
          <p:spPr>
            <a:xfrm>
              <a:off x="10706785" y="3357481"/>
              <a:ext cx="684933" cy="560010"/>
            </a:xfrm>
            <a:prstGeom prst="rect">
              <a:avLst/>
            </a:prstGeom>
          </p:spPr>
        </p:pic>
        <p:pic>
          <p:nvPicPr>
            <p:cNvPr id="56" name="Picture 10" descr="Единая бренд-архитектура">
              <a:extLst>
                <a:ext uri="{FF2B5EF4-FFF2-40B4-BE49-F238E27FC236}">
                  <a16:creationId xmlns:a16="http://schemas.microsoft.com/office/drawing/2014/main" id="{451E2E3D-E9B3-48A0-8BEB-47F2F106C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alphaModFix amt="76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4980" y="4029302"/>
              <a:ext cx="898810" cy="26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Спецстрой России. Виртуальный проектировщик - LikeVR">
              <a:extLst>
                <a:ext uri="{FF2B5EF4-FFF2-40B4-BE49-F238E27FC236}">
                  <a16:creationId xmlns:a16="http://schemas.microsoft.com/office/drawing/2014/main" id="{CF3B8300-8ECD-4CEA-96BF-BF4E34B24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978" y="3307098"/>
              <a:ext cx="719756" cy="61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4" descr="Модернизация логотипа «Мосметростроя»">
              <a:extLst>
                <a:ext uri="{FF2B5EF4-FFF2-40B4-BE49-F238E27FC236}">
                  <a16:creationId xmlns:a16="http://schemas.microsoft.com/office/drawing/2014/main" id="{366AB347-94F0-4FB8-A5D2-C7B16235E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539" y="3974140"/>
              <a:ext cx="1111300" cy="36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6" descr="ООО «Стройгазмонтаж»: финансовые показатели - топ 100 компаний - Коммерсантъ">
              <a:extLst>
                <a:ext uri="{FF2B5EF4-FFF2-40B4-BE49-F238E27FC236}">
                  <a16:creationId xmlns:a16="http://schemas.microsoft.com/office/drawing/2014/main" id="{1E841712-1ADE-48D6-A865-261C23F8E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email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9" t="33484" r="7853" b="38802"/>
            <a:stretch/>
          </p:blipFill>
          <p:spPr bwMode="auto">
            <a:xfrm>
              <a:off x="6961481" y="4007316"/>
              <a:ext cx="1303909" cy="23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8" descr="Логотип | angstrem.ru">
              <a:extLst>
                <a:ext uri="{FF2B5EF4-FFF2-40B4-BE49-F238E27FC236}">
                  <a16:creationId xmlns:a16="http://schemas.microsoft.com/office/drawing/2014/main" id="{61B893FB-4614-4DED-AB64-0514B692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166" y="4547894"/>
              <a:ext cx="1329070" cy="18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0">
              <a:extLst>
                <a:ext uri="{FF2B5EF4-FFF2-40B4-BE49-F238E27FC236}">
                  <a16:creationId xmlns:a16="http://schemas.microsoft.com/office/drawing/2014/main" id="{4BFF266A-74B4-4547-85CE-56FF78166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email">
              <a:alphaModFix amt="78000"/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797" y="4552775"/>
              <a:ext cx="877220" cy="222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ADE75B42-59A5-471B-A7A8-CF5A0BC87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alphaModFix amt="81000"/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9045181" y="4934986"/>
              <a:ext cx="843851" cy="37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AutoShape 10">
              <a:extLst>
                <a:ext uri="{FF2B5EF4-FFF2-40B4-BE49-F238E27FC236}">
                  <a16:creationId xmlns:a16="http://schemas.microsoft.com/office/drawing/2014/main" id="{0C8A765D-FA94-458B-A93C-77533BCF30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80439" y="4604754"/>
              <a:ext cx="152400" cy="138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3AE8CB14-D51B-4D44-8B99-1347C95C3F3E}"/>
              </a:ext>
            </a:extLst>
          </p:cNvPr>
          <p:cNvCxnSpPr>
            <a:cxnSpLocks/>
          </p:cNvCxnSpPr>
          <p:nvPr/>
        </p:nvCxnSpPr>
        <p:spPr>
          <a:xfrm flipV="1">
            <a:off x="1015730" y="3693288"/>
            <a:ext cx="22374754" cy="8378"/>
          </a:xfrm>
          <a:prstGeom prst="straightConnector1">
            <a:avLst/>
          </a:prstGeom>
          <a:ln w="38100">
            <a:solidFill>
              <a:srgbClr val="009E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4619A2E-ABD9-4A3E-ACF7-2D0AF8B05074}"/>
              </a:ext>
            </a:extLst>
          </p:cNvPr>
          <p:cNvSpPr txBox="1"/>
          <p:nvPr/>
        </p:nvSpPr>
        <p:spPr>
          <a:xfrm>
            <a:off x="1091462" y="2830063"/>
            <a:ext cx="7346726" cy="8308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spcAft>
                <a:spcPts val="800"/>
              </a:spcAft>
              <a:defRPr sz="48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defRPr>
            </a:lvl1pPr>
          </a:lstStyle>
          <a:p>
            <a:pPr algn="ctr"/>
            <a:r>
              <a:rPr lang="ru-RU" sz="4799" dirty="0">
                <a:solidFill>
                  <a:srgbClr val="004560"/>
                </a:solidFill>
              </a:rPr>
              <a:t>Методология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7D444C-4E27-4104-A345-21379AC9F5D4}"/>
              </a:ext>
            </a:extLst>
          </p:cNvPr>
          <p:cNvSpPr txBox="1"/>
          <p:nvPr/>
        </p:nvSpPr>
        <p:spPr>
          <a:xfrm>
            <a:off x="1222698" y="3787859"/>
            <a:ext cx="7152191" cy="452843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defPPr>
              <a:defRPr lang="ru-RU"/>
            </a:defPPr>
            <a:lvl1pPr marL="285750" indent="-285750" defTabSz="1087636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  <a:defRPr sz="2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Оценка текущего уровня зрелости проектного управления в компании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Разработка рекомендаций по совершенствованию системы управления проектами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Разработка нормативно-методологической документации по управлению проектами с использованием BIM технологий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A3ABD529-B166-48E3-BAC7-29401D76EC19}"/>
              </a:ext>
            </a:extLst>
          </p:cNvPr>
          <p:cNvSpPr/>
          <p:nvPr/>
        </p:nvSpPr>
        <p:spPr>
          <a:xfrm>
            <a:off x="8374889" y="3626107"/>
            <a:ext cx="131852" cy="131852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73A1AC-7D9C-4EFF-92CF-C9116F0EA179}"/>
              </a:ext>
            </a:extLst>
          </p:cNvPr>
          <p:cNvSpPr txBox="1"/>
          <p:nvPr/>
        </p:nvSpPr>
        <p:spPr>
          <a:xfrm>
            <a:off x="17516142" y="-3828331"/>
            <a:ext cx="4881660" cy="200415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defPPr>
              <a:defRPr lang="ru-RU"/>
            </a:defPPr>
            <a:lvl1pPr marL="285750" indent="-285750" defTabSz="1087636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  <a:defRPr sz="24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2399"/>
              <a:t>Система управления инженерными данными и информационными моделями</a:t>
            </a:r>
          </a:p>
          <a:p>
            <a:r>
              <a:rPr lang="ru-RU" sz="2399"/>
              <a:t>Мобильные обходы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F4826B5-3CC7-4934-84DB-3BA3CF0D5C03}"/>
              </a:ext>
            </a:extLst>
          </p:cNvPr>
          <p:cNvSpPr txBox="1"/>
          <p:nvPr/>
        </p:nvSpPr>
        <p:spPr>
          <a:xfrm>
            <a:off x="8814447" y="3787858"/>
            <a:ext cx="6645031" cy="4066766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defPPr>
              <a:defRPr lang="ru-RU"/>
            </a:defPPr>
            <a:lvl1pPr marL="285750" indent="-285750" defTabSz="1087636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  <a:defRPr sz="28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Внедрение </a:t>
            </a:r>
            <a:r>
              <a:rPr lang="en-US" sz="3000" dirty="0">
                <a:solidFill>
                  <a:srgbClr val="004560"/>
                </a:solidFill>
              </a:rPr>
              <a:t>BIM </a:t>
            </a:r>
            <a:r>
              <a:rPr lang="ru-RU" sz="3000" dirty="0">
                <a:solidFill>
                  <a:srgbClr val="004560"/>
                </a:solidFill>
              </a:rPr>
              <a:t>технологий и информационных систем управления проектами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Разработка календарно-сетевых графиков и 3D-4D-nD моделей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Сопровождение инвестиционно-строительных проектов с использованием BIM технологий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22DE56-FD0F-43B2-93C2-C0845AF58269}"/>
              </a:ext>
            </a:extLst>
          </p:cNvPr>
          <p:cNvSpPr txBox="1"/>
          <p:nvPr/>
        </p:nvSpPr>
        <p:spPr>
          <a:xfrm>
            <a:off x="16572046" y="3787859"/>
            <a:ext cx="6498821" cy="260482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defPPr>
              <a:defRPr lang="ru-RU"/>
            </a:defPPr>
            <a:lvl1pPr marL="285750" indent="-285750" defTabSz="1087636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  <a:defRPr sz="24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Обучение в области </a:t>
            </a:r>
            <a:r>
              <a:rPr lang="en-US" sz="3000" dirty="0">
                <a:solidFill>
                  <a:srgbClr val="004560"/>
                </a:solidFill>
              </a:rPr>
              <a:t>BIM </a:t>
            </a:r>
            <a:r>
              <a:rPr lang="ru-RU" sz="3000" dirty="0">
                <a:solidFill>
                  <a:srgbClr val="004560"/>
                </a:solidFill>
              </a:rPr>
              <a:t>технологий и управления проектами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3000" dirty="0">
                <a:solidFill>
                  <a:srgbClr val="004560"/>
                </a:solidFill>
              </a:rPr>
              <a:t>Разработка специализированных курсов обучения</a:t>
            </a: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7D9B4488-E439-41F0-BAA7-774228455269}"/>
              </a:ext>
            </a:extLst>
          </p:cNvPr>
          <p:cNvSpPr/>
          <p:nvPr/>
        </p:nvSpPr>
        <p:spPr>
          <a:xfrm>
            <a:off x="15734050" y="3626107"/>
            <a:ext cx="131852" cy="131852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BB322D-0A6E-4A80-A0F1-77624804AC57}"/>
              </a:ext>
            </a:extLst>
          </p:cNvPr>
          <p:cNvSpPr txBox="1"/>
          <p:nvPr/>
        </p:nvSpPr>
        <p:spPr>
          <a:xfrm>
            <a:off x="8438186" y="2830063"/>
            <a:ext cx="7346726" cy="8308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spcAft>
                <a:spcPts val="800"/>
              </a:spcAft>
              <a:defRPr sz="48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defRPr>
            </a:lvl1pPr>
          </a:lstStyle>
          <a:p>
            <a:pPr algn="ctr"/>
            <a:r>
              <a:rPr lang="ru-RU" sz="4799">
                <a:solidFill>
                  <a:srgbClr val="004560"/>
                </a:solidFill>
              </a:rPr>
              <a:t>Автоматизация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92A67B-0E21-4337-BF7F-F6DE1516C13A}"/>
              </a:ext>
            </a:extLst>
          </p:cNvPr>
          <p:cNvSpPr txBox="1"/>
          <p:nvPr/>
        </p:nvSpPr>
        <p:spPr>
          <a:xfrm>
            <a:off x="15790117" y="2830063"/>
            <a:ext cx="7346726" cy="83086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spcAft>
                <a:spcPts val="800"/>
              </a:spcAft>
              <a:defRPr sz="4800" b="1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defRPr>
            </a:lvl1pPr>
          </a:lstStyle>
          <a:p>
            <a:pPr algn="ctr"/>
            <a:r>
              <a:rPr lang="ru-RU" sz="4799">
                <a:solidFill>
                  <a:srgbClr val="004560"/>
                </a:solidFill>
              </a:rPr>
              <a:t>Обучение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93951-2418-4211-B983-BB819D9C111D}"/>
              </a:ext>
            </a:extLst>
          </p:cNvPr>
          <p:cNvSpPr txBox="1"/>
          <p:nvPr/>
        </p:nvSpPr>
        <p:spPr>
          <a:xfrm>
            <a:off x="5296873" y="273150"/>
            <a:ext cx="1615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Комплексный подход</a:t>
            </a:r>
            <a:endParaRPr lang="en-US" sz="10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39927AE0-918D-40AA-815E-908553439414}"/>
              </a:ext>
            </a:extLst>
          </p:cNvPr>
          <p:cNvSpPr/>
          <p:nvPr/>
        </p:nvSpPr>
        <p:spPr>
          <a:xfrm>
            <a:off x="-8120096" y="-6103019"/>
            <a:ext cx="25382598" cy="28688233"/>
          </a:xfrm>
          <a:prstGeom prst="parallelogram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1EA2823-D1AE-4D00-974C-98B6B96DE775}"/>
              </a:ext>
            </a:extLst>
          </p:cNvPr>
          <p:cNvSpPr/>
          <p:nvPr/>
        </p:nvSpPr>
        <p:spPr>
          <a:xfrm>
            <a:off x="3176" y="1786"/>
            <a:ext cx="24371302" cy="2717092"/>
          </a:xfrm>
          <a:prstGeom prst="rect">
            <a:avLst/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>
            <a:extLst>
              <a:ext uri="{FF2B5EF4-FFF2-40B4-BE49-F238E27FC236}">
                <a16:creationId xmlns:a16="http://schemas.microsoft.com/office/drawing/2014/main" id="{113347CB-8CCD-4C59-AB52-81C9B675F0FE}"/>
              </a:ext>
            </a:extLst>
          </p:cNvPr>
          <p:cNvSpPr/>
          <p:nvPr/>
        </p:nvSpPr>
        <p:spPr>
          <a:xfrm>
            <a:off x="1966402" y="1786"/>
            <a:ext cx="3332268" cy="2717092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384273D-2D34-43C8-B1EA-2550E3BD1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059" y="422314"/>
            <a:ext cx="3109666" cy="1876041"/>
          </a:xfrm>
          <a:prstGeom prst="rect">
            <a:avLst/>
          </a:prstGeom>
        </p:spPr>
      </p:pic>
      <p:sp>
        <p:nvSpPr>
          <p:cNvPr id="23" name="Shape 2593">
            <a:extLst>
              <a:ext uri="{FF2B5EF4-FFF2-40B4-BE49-F238E27FC236}">
                <a16:creationId xmlns:a16="http://schemas.microsoft.com/office/drawing/2014/main" id="{5856710E-01B7-465C-AF3F-5C6E96343130}"/>
              </a:ext>
            </a:extLst>
          </p:cNvPr>
          <p:cNvSpPr/>
          <p:nvPr/>
        </p:nvSpPr>
        <p:spPr>
          <a:xfrm>
            <a:off x="29686501" y="4478567"/>
            <a:ext cx="1056787" cy="1056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24">
            <a:extLst>
              <a:ext uri="{FF2B5EF4-FFF2-40B4-BE49-F238E27FC236}">
                <a16:creationId xmlns:a16="http://schemas.microsoft.com/office/drawing/2014/main" id="{249827F0-BB26-44E9-B647-6A2F70393316}"/>
              </a:ext>
            </a:extLst>
          </p:cNvPr>
          <p:cNvSpPr/>
          <p:nvPr/>
        </p:nvSpPr>
        <p:spPr>
          <a:xfrm>
            <a:off x="29686499" y="10819504"/>
            <a:ext cx="1056789" cy="1056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47">
            <a:extLst>
              <a:ext uri="{FF2B5EF4-FFF2-40B4-BE49-F238E27FC236}">
                <a16:creationId xmlns:a16="http://schemas.microsoft.com/office/drawing/2014/main" id="{8389FBE6-2E2B-4272-95B9-DED9EBCEAD0F}"/>
              </a:ext>
            </a:extLst>
          </p:cNvPr>
          <p:cNvSpPr/>
          <p:nvPr/>
        </p:nvSpPr>
        <p:spPr>
          <a:xfrm>
            <a:off x="29686501" y="6945773"/>
            <a:ext cx="1056789" cy="1056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1" tIns="19041" rIns="19041" bIns="19041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B384A2-CC42-4BD2-A94E-476B872F3087}"/>
              </a:ext>
            </a:extLst>
          </p:cNvPr>
          <p:cNvSpPr txBox="1">
            <a:spLocks/>
          </p:cNvSpPr>
          <p:nvPr/>
        </p:nvSpPr>
        <p:spPr>
          <a:xfrm>
            <a:off x="5298670" y="1922517"/>
            <a:ext cx="16203099" cy="576580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49"/>
              </a:lnSpc>
            </a:pPr>
            <a:r>
              <a:rPr lang="ru-RU" sz="3199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В области оказания образовательных и консалтинговых услуг</a:t>
            </a:r>
            <a:endParaRPr lang="en-US" sz="3199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076A86C9-0FFD-446A-BE32-1E5A3B35AB70}"/>
              </a:ext>
            </a:extLst>
          </p:cNvPr>
          <p:cNvSpPr/>
          <p:nvPr/>
        </p:nvSpPr>
        <p:spPr>
          <a:xfrm>
            <a:off x="23122383" y="11882951"/>
            <a:ext cx="2245879" cy="1831263"/>
          </a:xfrm>
          <a:prstGeom prst="parallelogram">
            <a:avLst/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A2DAD1D6-C82F-4D43-8E5C-E3245CB5F8AA}"/>
              </a:ext>
            </a:extLst>
          </p:cNvPr>
          <p:cNvSpPr/>
          <p:nvPr/>
        </p:nvSpPr>
        <p:spPr>
          <a:xfrm>
            <a:off x="22926339" y="12638731"/>
            <a:ext cx="1318986" cy="1075486"/>
          </a:xfrm>
          <a:prstGeom prst="parallelogram">
            <a:avLst/>
          </a:prstGeom>
          <a:solidFill>
            <a:srgbClr val="00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80EC3E-A455-495C-B27F-039094859B16}"/>
              </a:ext>
            </a:extLst>
          </p:cNvPr>
          <p:cNvSpPr txBox="1"/>
          <p:nvPr/>
        </p:nvSpPr>
        <p:spPr>
          <a:xfrm>
            <a:off x="23265796" y="12941304"/>
            <a:ext cx="640069" cy="523007"/>
          </a:xfrm>
          <a:prstGeom prst="rect">
            <a:avLst/>
          </a:prstGeom>
          <a:noFill/>
        </p:spPr>
        <p:txBody>
          <a:bodyPr wrap="none" lIns="182796" tIns="91398" rIns="182796" bIns="91398" rtlCol="0">
            <a:spAutoFit/>
          </a:bodyPr>
          <a:lstStyle/>
          <a:p>
            <a:pPr algn="ctr"/>
            <a:fld id="{260E2A6B-A809-4840-BF14-8648BC0BDF87}" type="slidenum">
              <a:rPr lang="id-ID" sz="2199" b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pPr algn="ctr"/>
              <a:t>7</a:t>
            </a:fld>
            <a:r>
              <a:rPr lang="id-ID" sz="2199" b="1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8AA934-BD9B-4EDB-8242-F2F95B742631}"/>
              </a:ext>
            </a:extLst>
          </p:cNvPr>
          <p:cNvSpPr txBox="1"/>
          <p:nvPr/>
        </p:nvSpPr>
        <p:spPr>
          <a:xfrm>
            <a:off x="16421512" y="14843854"/>
            <a:ext cx="463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Партнеры по консалтингу и обучению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3EE7764-1995-4078-BBEA-9AB304F6B0FF}"/>
              </a:ext>
            </a:extLst>
          </p:cNvPr>
          <p:cNvCxnSpPr>
            <a:cxnSpLocks/>
          </p:cNvCxnSpPr>
          <p:nvPr/>
        </p:nvCxnSpPr>
        <p:spPr>
          <a:xfrm flipH="1" flipV="1">
            <a:off x="16446328" y="17669844"/>
            <a:ext cx="4022600" cy="2006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F2B8642-BAB8-4678-A502-A8321A59C7E6}"/>
              </a:ext>
            </a:extLst>
          </p:cNvPr>
          <p:cNvSpPr txBox="1"/>
          <p:nvPr/>
        </p:nvSpPr>
        <p:spPr>
          <a:xfrm>
            <a:off x="16454096" y="17813823"/>
            <a:ext cx="451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Кейсы проектной команды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73A1AC-7D9C-4EFF-92CF-C9116F0EA179}"/>
              </a:ext>
            </a:extLst>
          </p:cNvPr>
          <p:cNvSpPr txBox="1"/>
          <p:nvPr/>
        </p:nvSpPr>
        <p:spPr>
          <a:xfrm>
            <a:off x="17516142" y="-3828331"/>
            <a:ext cx="4881660" cy="200415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defPPr>
              <a:defRPr lang="ru-RU"/>
            </a:defPPr>
            <a:lvl1pPr marL="285750" indent="-285750" defTabSz="1087636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97815" algn="l"/>
              </a:tabLst>
              <a:defRPr sz="24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2399"/>
              <a:t>Система управления инженерными данными и информационными моделями</a:t>
            </a:r>
          </a:p>
          <a:p>
            <a:r>
              <a:rPr lang="ru-RU" sz="2399"/>
              <a:t>Мобильные обходы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93951-2418-4211-B983-BB819D9C111D}"/>
              </a:ext>
            </a:extLst>
          </p:cNvPr>
          <p:cNvSpPr txBox="1"/>
          <p:nvPr/>
        </p:nvSpPr>
        <p:spPr>
          <a:xfrm>
            <a:off x="5296873" y="273150"/>
            <a:ext cx="1615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 Semi" charset="0"/>
              </a:rPr>
              <a:t>Взаимодействие с СРО</a:t>
            </a:r>
            <a:endParaRPr lang="en-US" sz="10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 Semi" charset="0"/>
            </a:endParaRPr>
          </a:p>
        </p:txBody>
      </p:sp>
      <p:sp>
        <p:nvSpPr>
          <p:cNvPr id="54" name="Параллелограмм 53">
            <a:extLst>
              <a:ext uri="{FF2B5EF4-FFF2-40B4-BE49-F238E27FC236}">
                <a16:creationId xmlns:a16="http://schemas.microsoft.com/office/drawing/2014/main" id="{BE0E80A3-F291-4CBB-928E-22AFA8C594C8}"/>
              </a:ext>
            </a:extLst>
          </p:cNvPr>
          <p:cNvSpPr/>
          <p:nvPr/>
        </p:nvSpPr>
        <p:spPr>
          <a:xfrm>
            <a:off x="2130121" y="10941363"/>
            <a:ext cx="20863230" cy="1883309"/>
          </a:xfrm>
          <a:prstGeom prst="parallelogram">
            <a:avLst>
              <a:gd name="adj" fmla="val 25632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366E4964-F73A-42F0-9219-8356A363C979}"/>
              </a:ext>
            </a:extLst>
          </p:cNvPr>
          <p:cNvSpPr txBox="1">
            <a:spLocks/>
          </p:cNvSpPr>
          <p:nvPr/>
        </p:nvSpPr>
        <p:spPr>
          <a:xfrm>
            <a:off x="2017952" y="5386608"/>
            <a:ext cx="10188575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Обучение </a:t>
            </a:r>
            <a:endParaRPr lang="en-US" sz="54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37C19948-D001-4AF6-BC3B-D914ED235568}"/>
              </a:ext>
            </a:extLst>
          </p:cNvPr>
          <p:cNvSpPr txBox="1">
            <a:spLocks/>
          </p:cNvSpPr>
          <p:nvPr/>
        </p:nvSpPr>
        <p:spPr>
          <a:xfrm>
            <a:off x="2017952" y="6488660"/>
            <a:ext cx="9711175" cy="36051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tabLst>
                <a:tab pos="297815" algn="l"/>
              </a:tabLst>
            </a:pP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Обширная программа обучения 72 академических часа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tabLst>
                <a:tab pos="297815" algn="l"/>
              </a:tabLst>
            </a:pPr>
            <a:r>
              <a:rPr lang="ru-RU" sz="4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Выдача сертификатов государственного образца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tabLst>
                <a:tab pos="297815" algn="l"/>
              </a:tabLst>
            </a:pPr>
            <a:endParaRPr lang="ru-RU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7" name="Shape 2775">
            <a:extLst>
              <a:ext uri="{FF2B5EF4-FFF2-40B4-BE49-F238E27FC236}">
                <a16:creationId xmlns:a16="http://schemas.microsoft.com/office/drawing/2014/main" id="{03536C51-2A07-4CAA-B18A-89D7D58B0AA3}"/>
              </a:ext>
            </a:extLst>
          </p:cNvPr>
          <p:cNvSpPr/>
          <p:nvPr/>
        </p:nvSpPr>
        <p:spPr>
          <a:xfrm>
            <a:off x="614861" y="5440159"/>
            <a:ext cx="1308113" cy="95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60B49308-F157-48A3-BD8B-35578541D9C8}"/>
              </a:ext>
            </a:extLst>
          </p:cNvPr>
          <p:cNvSpPr txBox="1">
            <a:spLocks/>
          </p:cNvSpPr>
          <p:nvPr/>
        </p:nvSpPr>
        <p:spPr>
          <a:xfrm>
            <a:off x="12187240" y="5386608"/>
            <a:ext cx="10188575" cy="10506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Сопровождение  </a:t>
            </a:r>
            <a:endParaRPr lang="en-US" sz="54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DAFDDE17-BFB4-444C-8078-6571A1E20BB6}"/>
              </a:ext>
            </a:extLst>
          </p:cNvPr>
          <p:cNvSpPr txBox="1">
            <a:spLocks/>
          </p:cNvSpPr>
          <p:nvPr/>
        </p:nvSpPr>
        <p:spPr>
          <a:xfrm>
            <a:off x="12187239" y="6479027"/>
            <a:ext cx="11204692" cy="422070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002060"/>
              </a:buClr>
              <a:buFont typeface="Arial"/>
              <a:buNone/>
              <a:tabLst>
                <a:tab pos="297815" algn="l"/>
              </a:tabLst>
              <a:defRPr sz="40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Реализация проектов в условиях обязательного использования BIM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Создание нормативно-методической документации и требований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Управление проектными рисками, бюджетами и организация документооборота</a:t>
            </a:r>
          </a:p>
        </p:txBody>
      </p:sp>
      <p:sp>
        <p:nvSpPr>
          <p:cNvPr id="70" name="Параллелограмм 69">
            <a:extLst>
              <a:ext uri="{FF2B5EF4-FFF2-40B4-BE49-F238E27FC236}">
                <a16:creationId xmlns:a16="http://schemas.microsoft.com/office/drawing/2014/main" id="{05B4247E-1579-48C5-9655-9A3BB41F3BA5}"/>
              </a:ext>
            </a:extLst>
          </p:cNvPr>
          <p:cNvSpPr/>
          <p:nvPr/>
        </p:nvSpPr>
        <p:spPr>
          <a:xfrm>
            <a:off x="1977721" y="3007571"/>
            <a:ext cx="20863230" cy="1883309"/>
          </a:xfrm>
          <a:prstGeom prst="parallelogram">
            <a:avLst>
              <a:gd name="adj" fmla="val 25632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607F50B8-8EC2-4B3F-93A7-C47D56EE7D79}"/>
              </a:ext>
            </a:extLst>
          </p:cNvPr>
          <p:cNvSpPr txBox="1">
            <a:spLocks/>
          </p:cNvSpPr>
          <p:nvPr/>
        </p:nvSpPr>
        <p:spPr>
          <a:xfrm>
            <a:off x="2528702" y="3020391"/>
            <a:ext cx="20863229" cy="188160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defPPr>
              <a:defRPr lang="ru-RU"/>
            </a:defPPr>
            <a:lvl1pPr indent="0" defTabSz="1087636">
              <a:lnSpc>
                <a:spcPct val="100000"/>
              </a:lnSpc>
              <a:spcBef>
                <a:spcPts val="0"/>
              </a:spcBef>
              <a:buFont typeface="Arial"/>
              <a:buNone/>
              <a:defRPr sz="5400" b="1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Партнерство с СРО Тверское объединение строителей и </a:t>
            </a:r>
            <a:r>
              <a:rPr lang="ru-RU" dirty="0" err="1"/>
              <a:t>ТвГТУ</a:t>
            </a:r>
            <a:endParaRPr lang="en-US" dirty="0"/>
          </a:p>
          <a:p>
            <a:r>
              <a:rPr lang="ru-RU" dirty="0"/>
              <a:t>Единовременная поддержка 448 компаний</a:t>
            </a:r>
          </a:p>
        </p:txBody>
      </p:sp>
      <p:sp>
        <p:nvSpPr>
          <p:cNvPr id="72" name="Shape 2617">
            <a:extLst>
              <a:ext uri="{FF2B5EF4-FFF2-40B4-BE49-F238E27FC236}">
                <a16:creationId xmlns:a16="http://schemas.microsoft.com/office/drawing/2014/main" id="{C5274D21-49F6-4F66-AB2C-4807111F0911}"/>
              </a:ext>
            </a:extLst>
          </p:cNvPr>
          <p:cNvSpPr/>
          <p:nvPr/>
        </p:nvSpPr>
        <p:spPr>
          <a:xfrm>
            <a:off x="10869601" y="5408637"/>
            <a:ext cx="1308112" cy="1070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9E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Параллелограмм 72">
            <a:extLst>
              <a:ext uri="{FF2B5EF4-FFF2-40B4-BE49-F238E27FC236}">
                <a16:creationId xmlns:a16="http://schemas.microsoft.com/office/drawing/2014/main" id="{A9871171-E0E3-4D53-BC49-FD7905767916}"/>
              </a:ext>
            </a:extLst>
          </p:cNvPr>
          <p:cNvSpPr/>
          <p:nvPr/>
        </p:nvSpPr>
        <p:spPr>
          <a:xfrm>
            <a:off x="733918" y="10782974"/>
            <a:ext cx="24132682" cy="2318344"/>
          </a:xfrm>
          <a:prstGeom prst="parallelogram">
            <a:avLst>
              <a:gd name="adj" fmla="val 25632"/>
            </a:avLst>
          </a:prstGeom>
        </p:spPr>
        <p:txBody>
          <a:bodyPr vert="horz" wrap="square" lIns="217490" tIns="108745" rIns="217490" bIns="108745" rtlCol="0">
            <a:spAutoFit/>
          </a:bodyPr>
          <a:lstStyle/>
          <a:p>
            <a:pPr defTabSz="1087636"/>
            <a:r>
              <a:rPr lang="ru-RU" sz="5400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 Light"/>
              </a:rPr>
              <a:t>Далее – тиражирование опыта СРО ТОС на другие СРО НОСТРОЙ</a:t>
            </a:r>
          </a:p>
        </p:txBody>
      </p:sp>
    </p:spTree>
    <p:extLst>
      <p:ext uri="{BB962C8B-B14F-4D97-AF65-F5344CB8AC3E}">
        <p14:creationId xmlns:p14="http://schemas.microsoft.com/office/powerpoint/2010/main" val="187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309D71-340A-4D4B-98A6-2374A1D1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2221"/>
            <a:ext cx="27551844" cy="1676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8519AF-F51F-4C71-A23B-D71ACF3DE0A6}"/>
              </a:ext>
            </a:extLst>
          </p:cNvPr>
          <p:cNvSpPr/>
          <p:nvPr/>
        </p:nvSpPr>
        <p:spPr>
          <a:xfrm>
            <a:off x="0" y="1"/>
            <a:ext cx="24377650" cy="17515944"/>
          </a:xfrm>
          <a:prstGeom prst="rect">
            <a:avLst/>
          </a:prstGeom>
          <a:solidFill>
            <a:srgbClr val="0045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F7F120C4-FD46-4AF6-960B-00B08EB993F0}"/>
              </a:ext>
            </a:extLst>
          </p:cNvPr>
          <p:cNvSpPr/>
          <p:nvPr/>
        </p:nvSpPr>
        <p:spPr>
          <a:xfrm>
            <a:off x="501445" y="4263181"/>
            <a:ext cx="16668751" cy="6235595"/>
          </a:xfrm>
          <a:prstGeom prst="parallelogram">
            <a:avLst>
              <a:gd name="adj" fmla="val 22260"/>
            </a:avLst>
          </a:prstGeom>
          <a:solidFill>
            <a:srgbClr val="00E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>
            <a:extLst>
              <a:ext uri="{FF2B5EF4-FFF2-40B4-BE49-F238E27FC236}">
                <a16:creationId xmlns:a16="http://schemas.microsoft.com/office/drawing/2014/main" id="{EC60062F-6C36-432B-84D3-A70F76D1D500}"/>
              </a:ext>
            </a:extLst>
          </p:cNvPr>
          <p:cNvSpPr/>
          <p:nvPr/>
        </p:nvSpPr>
        <p:spPr>
          <a:xfrm>
            <a:off x="501445" y="8277225"/>
            <a:ext cx="5310594" cy="6002204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E34E515E-F68A-4E83-94DC-FE4B370BEC6C}"/>
              </a:ext>
            </a:extLst>
          </p:cNvPr>
          <p:cNvSpPr/>
          <p:nvPr/>
        </p:nvSpPr>
        <p:spPr>
          <a:xfrm>
            <a:off x="-2625212" y="-1890341"/>
            <a:ext cx="10648336" cy="12148827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9254FF1C-A935-4FF5-8E14-B42A6ED3BFE4}"/>
              </a:ext>
            </a:extLst>
          </p:cNvPr>
          <p:cNvSpPr/>
          <p:nvPr/>
        </p:nvSpPr>
        <p:spPr>
          <a:xfrm>
            <a:off x="2423371" y="-10283490"/>
            <a:ext cx="3204481" cy="13493054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0EB4ACF5-144E-4F26-BD5E-20B6DBCFD6AA}"/>
              </a:ext>
            </a:extLst>
          </p:cNvPr>
          <p:cNvSpPr/>
          <p:nvPr/>
        </p:nvSpPr>
        <p:spPr>
          <a:xfrm>
            <a:off x="-781110" y="4022891"/>
            <a:ext cx="3204481" cy="13493054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6162EFC-1057-4B4C-922F-EC6C268FDBA7}"/>
              </a:ext>
            </a:extLst>
          </p:cNvPr>
          <p:cNvSpPr txBox="1">
            <a:spLocks/>
          </p:cNvSpPr>
          <p:nvPr/>
        </p:nvSpPr>
        <p:spPr>
          <a:xfrm>
            <a:off x="2661999" y="4171416"/>
            <a:ext cx="13458184" cy="606050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Контакты</a:t>
            </a:r>
          </a:p>
          <a:p>
            <a:pPr algn="l"/>
            <a:r>
              <a:rPr lang="ru-RU" sz="44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Саматов</a:t>
            </a:r>
            <a:r>
              <a:rPr lang="ru-RU" sz="4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Рустам Анатольевич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Генеральный директор ООО "РУС БИМ", 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Директор по развитию Университета технологий информационного моделирования (</a:t>
            </a:r>
            <a:r>
              <a:rPr lang="ru-RU" sz="28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BIMeister</a:t>
            </a:r>
            <a:r>
              <a:rPr lang="ru-RU" sz="28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algn="l"/>
            <a:r>
              <a:rPr lang="ru-RU" sz="4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+7 916 520 63 61</a:t>
            </a:r>
          </a:p>
          <a:p>
            <a:pPr algn="l"/>
            <a:r>
              <a:rPr lang="en-US" sz="4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rustam.samatov@bimeister.com</a:t>
            </a:r>
            <a:endParaRPr lang="ru-RU" sz="44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C4A629-F4DC-494E-A8B3-87057433C0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71" y="428609"/>
            <a:ext cx="7185202" cy="21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8871"/>
      </p:ext>
    </p:extLst>
  </p:cSld>
  <p:clrMapOvr>
    <a:masterClrMapping/>
  </p:clrMapOvr>
</p:sld>
</file>

<file path=ppt/theme/theme1.xml><?xml version="1.0" encoding="utf-8"?>
<a:theme xmlns:a="http://schemas.openxmlformats.org/drawingml/2006/main" name="BIMeister">
  <a:themeElements>
    <a:clrScheme name="BIMeister">
      <a:dk1>
        <a:srgbClr val="003449"/>
      </a:dk1>
      <a:lt1>
        <a:srgbClr val="FFFFFF"/>
      </a:lt1>
      <a:dk2>
        <a:srgbClr val="004560"/>
      </a:dk2>
      <a:lt2>
        <a:srgbClr val="009EFF"/>
      </a:lt2>
      <a:accent1>
        <a:srgbClr val="00EFB0"/>
      </a:accent1>
      <a:accent2>
        <a:srgbClr val="003348"/>
      </a:accent2>
      <a:accent3>
        <a:srgbClr val="FEFFFE"/>
      </a:accent3>
      <a:accent4>
        <a:srgbClr val="00445F"/>
      </a:accent4>
      <a:accent5>
        <a:srgbClr val="019EFF"/>
      </a:accent5>
      <a:accent6>
        <a:srgbClr val="01EFB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Meister" id="{2B665016-200C-47A8-B9A5-0ED73D420C1C}" vid="{19EEEC72-662E-4120-A5E9-D08833F62A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12412184C954428F1CC7E516B6B427" ma:contentTypeVersion="13" ma:contentTypeDescription="Создание документа." ma:contentTypeScope="" ma:versionID="e22640edf5afca653fa446b3c8b5e653">
  <xsd:schema xmlns:xsd="http://www.w3.org/2001/XMLSchema" xmlns:xs="http://www.w3.org/2001/XMLSchema" xmlns:p="http://schemas.microsoft.com/office/2006/metadata/properties" xmlns:ns2="0e2c4558-1725-4a86-a9f1-7ab3317a4d43" xmlns:ns3="0cd8b573-3d40-40ef-b7de-580d33b9bef1" targetNamespace="http://schemas.microsoft.com/office/2006/metadata/properties" ma:root="true" ma:fieldsID="7f8a44d93a89e54835441ced68fba616" ns2:_="" ns3:_="">
    <xsd:import namespace="0e2c4558-1725-4a86-a9f1-7ab3317a4d43"/>
    <xsd:import namespace="0cd8b573-3d40-40ef-b7de-580d33b9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c4558-1725-4a86-a9f1-7ab3317a4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8b573-3d40-40ef-b7de-580d33b9b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B70E0-062D-4DC4-AFDE-D04D3D13241E}">
  <ds:schemaRefs>
    <ds:schemaRef ds:uri="0e2c4558-1725-4a86-a9f1-7ab3317a4d4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0cd8b573-3d40-40ef-b7de-580d33b9bef1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9D097EB-6AA7-48F8-A274-A50A2ADA7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c4558-1725-4a86-a9f1-7ab3317a4d43"/>
    <ds:schemaRef ds:uri="0cd8b573-3d40-40ef-b7de-580d33b9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0B7A40-278B-447E-B015-BD8452B85C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BIMeister</Template>
  <TotalTime>50266</TotalTime>
  <Words>519</Words>
  <Application>Microsoft Office PowerPoint</Application>
  <PresentationFormat>Произвольный</PresentationFormat>
  <Paragraphs>99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 Light</vt:lpstr>
      <vt:lpstr>Gill Sans</vt:lpstr>
      <vt:lpstr>Montserrat Hairline</vt:lpstr>
      <vt:lpstr>Source Sans Pro</vt:lpstr>
      <vt:lpstr>BIMeister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BIMeister</dc:title>
  <dc:subject/>
  <dc:creator>KZ</dc:creator>
  <cp:keywords/>
  <dc:description/>
  <cp:lastModifiedBy>Rustam Samatov</cp:lastModifiedBy>
  <cp:revision>6507</cp:revision>
  <dcterms:created xsi:type="dcterms:W3CDTF">2014-11-12T21:47:38Z</dcterms:created>
  <dcterms:modified xsi:type="dcterms:W3CDTF">2021-06-07T16:20:59Z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0x0101003912412184C954428F1CC7E516B6B427</vt:lpwstr>
  </property>
</Properties>
</file>